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charts/chart28.xml" ContentType="application/vnd.openxmlformats-officedocument.drawingml.char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charts/chart17.xml" ContentType="application/vnd.openxmlformats-officedocument.drawingml.chart+xml"/>
  <Override PartName="/ppt/charts/chart35.xml" ContentType="application/vnd.openxmlformats-officedocument.drawingml.chart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charts/chart13.xml" ContentType="application/vnd.openxmlformats-officedocument.drawingml.chart+xml"/>
  <Override PartName="/ppt/charts/chart15.xml" ContentType="application/vnd.openxmlformats-officedocument.drawingml.chart+xml"/>
  <Override PartName="/ppt/charts/chart24.xml" ContentType="application/vnd.openxmlformats-officedocument.drawingml.chart+xml"/>
  <Override PartName="/ppt/charts/chart33.xml" ContentType="application/vnd.openxmlformats-officedocument.drawingml.char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22.xml" ContentType="application/vnd.openxmlformats-officedocument.drawingml.chart+xml"/>
  <Override PartName="/ppt/charts/chart31.xml" ContentType="application/vnd.openxmlformats-officedocument.drawingml.chart+xml"/>
  <Override PartName="/ppt/charts/chart7.xml" ContentType="application/vnd.openxmlformats-officedocument.drawingml.chart+xml"/>
  <Override PartName="/ppt/charts/chart20.xml" ContentType="application/vnd.openxmlformats-officedocument.drawingml.chart+xml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charts/chart29.xml" ContentType="application/vnd.openxmlformats-officedocument.drawingml.char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charts/chart18.xml" ContentType="application/vnd.openxmlformats-officedocument.drawingml.chart+xml"/>
  <Override PartName="/ppt/charts/chart27.xml" ContentType="application/vnd.openxmlformats-officedocument.drawingml.char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charts/chart16.xml" ContentType="application/vnd.openxmlformats-officedocument.drawingml.chart+xml"/>
  <Override PartName="/ppt/charts/chart25.xml" ContentType="application/vnd.openxmlformats-officedocument.drawingml.chart+xml"/>
  <Override PartName="/ppt/charts/chart34.xml" ContentType="application/vnd.openxmlformats-officedocument.drawingml.char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charts/chart14.xml" ContentType="application/vnd.openxmlformats-officedocument.drawingml.chart+xml"/>
  <Override PartName="/ppt/charts/chart23.xml" ContentType="application/vnd.openxmlformats-officedocument.drawingml.chart+xml"/>
  <Override PartName="/ppt/charts/chart32.xml" ContentType="application/vnd.openxmlformats-officedocument.drawingml.char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charts/chart21.xml" ContentType="application/vnd.openxmlformats-officedocument.drawingml.chart+xml"/>
  <Override PartName="/ppt/charts/chart30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10.xml" ContentType="application/vnd.openxmlformats-officedocument.drawingml.chart+xml"/>
  <Default Extension="gif" ContentType="image/gif"/>
  <Override PartName="/ppt/charts/chart4.xml" ContentType="application/vnd.openxmlformats-officedocument.drawingml.char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charts/chart19.xml" ContentType="application/vnd.openxmlformats-officedocument.drawingml.char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charts/chart26.xml" ContentType="application/vnd.openxmlformats-officedocument.drawingml.chart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1" r:id="rId5"/>
    <p:sldId id="317" r:id="rId6"/>
    <p:sldId id="260" r:id="rId7"/>
    <p:sldId id="264" r:id="rId8"/>
    <p:sldId id="267" r:id="rId9"/>
    <p:sldId id="273" r:id="rId10"/>
    <p:sldId id="318" r:id="rId11"/>
    <p:sldId id="275" r:id="rId12"/>
    <p:sldId id="276" r:id="rId13"/>
    <p:sldId id="277" r:id="rId14"/>
    <p:sldId id="278" r:id="rId15"/>
    <p:sldId id="279" r:id="rId16"/>
    <p:sldId id="280" r:id="rId17"/>
    <p:sldId id="281" r:id="rId18"/>
    <p:sldId id="282" r:id="rId19"/>
    <p:sldId id="283" r:id="rId20"/>
    <p:sldId id="284" r:id="rId21"/>
    <p:sldId id="285" r:id="rId22"/>
    <p:sldId id="286" r:id="rId23"/>
    <p:sldId id="288" r:id="rId24"/>
    <p:sldId id="289" r:id="rId25"/>
    <p:sldId id="290" r:id="rId26"/>
    <p:sldId id="291" r:id="rId27"/>
    <p:sldId id="292" r:id="rId28"/>
    <p:sldId id="293" r:id="rId29"/>
    <p:sldId id="294" r:id="rId30"/>
    <p:sldId id="296" r:id="rId31"/>
    <p:sldId id="297" r:id="rId32"/>
    <p:sldId id="298" r:id="rId33"/>
    <p:sldId id="299" r:id="rId34"/>
    <p:sldId id="320" r:id="rId35"/>
    <p:sldId id="300" r:id="rId36"/>
    <p:sldId id="301" r:id="rId37"/>
    <p:sldId id="302" r:id="rId38"/>
    <p:sldId id="304" r:id="rId39"/>
    <p:sldId id="305" r:id="rId40"/>
    <p:sldId id="306" r:id="rId41"/>
    <p:sldId id="307" r:id="rId42"/>
    <p:sldId id="321" r:id="rId43"/>
    <p:sldId id="308" r:id="rId44"/>
    <p:sldId id="309" r:id="rId45"/>
    <p:sldId id="310" r:id="rId46"/>
    <p:sldId id="312" r:id="rId47"/>
    <p:sldId id="313" r:id="rId48"/>
    <p:sldId id="314" r:id="rId49"/>
    <p:sldId id="319" r:id="rId50"/>
    <p:sldId id="315" r:id="rId5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27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TZ\&#1055;&#1088;&#1086;&#1077;&#1082;&#1090;&#1099;&#1060;&#1056;&#1043;&#1053;2003-08\&#1058;&#1077;&#1082;&#1091;&#1097;&#1080;&#1077;\&#1055;&#1086;&#1089;&#1086;&#1083;&#1100;&#1089;&#1090;&#1074;&#1086;%20&#1042;&#1077;.%20&#1041;&#1088;&#1080;&#1090;&#1072;&#1085;&#1080;&#1080;%202018-19\&#1048;&#1089;&#1089;&#1083;&#1077;&#1076;&#1086;&#1074;&#1072;&#1085;&#1080;&#1077;\&#1054;&#1094;&#1077;&#1085;&#1082;&#1072;%20&#1053;&#1080;&#1082;&#1086;&#1083;&#1072;&#1077;&#1074;&#1089;&#1082;&#1072;&#1103;%20&#1086;&#1073;&#1083;&#1072;&#1089;&#1090;&#1073;&#1100;\&#1053;&#1080;&#1082;&#1086;&#1083;&#1072;&#1077;&#1074;\&#1054;&#1094;&#1110;&#1085;&#1086;&#1095;&#1085;&#1072;%20&#1090;&#1072;&#1073;&#1083;&#1080;&#1094;&#1103;%20&#1053;&#1080;&#1082;&#1086;&#1083;&#1072;&#1077;&#1074;-2018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D:\TZ\&#1055;&#1088;&#1086;&#1077;&#1082;&#1090;&#1099;&#1060;&#1056;&#1043;&#1053;2003-08\&#1058;&#1077;&#1082;&#1091;&#1097;&#1080;&#1077;\&#1055;&#1086;&#1089;&#1086;&#1083;&#1100;&#1089;&#1090;&#1074;&#1086;%20&#1042;&#1077;.%20&#1041;&#1088;&#1080;&#1090;&#1072;&#1085;&#1080;&#1080;%202018-19\&#1048;&#1089;&#1089;&#1083;&#1077;&#1076;&#1086;&#1074;&#1072;&#1085;&#1080;&#1077;\&#1040;&#1085;&#1072;&#1083;&#1080;&#1090;&#1080;&#1082;&#1072;%202%20&#1095;&#1072;&#1089;&#1090;&#1100;%203%20%20&#1108;&#1090;&#1072;&#1087;&#1072;\&#1048;&#1090;&#1086;&#1075;&#1086;&#1074;&#1072;&#1103;%20&#1086;&#1094;&#1077;&#1085;&#1082;&#1072;%20&#1087;&#1086;%20&#1075;&#1088;&#1086;&#1084;&#1072;&#1076;&#1072;&#1084;-%20&#1086;&#1089;&#1074;&#1099;&#1090;&#1072;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TZ\&#1055;&#1088;&#1086;&#1077;&#1082;&#1090;&#1099;&#1060;&#1056;&#1043;&#1053;2003-08\&#1058;&#1077;&#1082;&#1091;&#1097;&#1080;&#1077;\&#1055;&#1086;&#1089;&#1086;&#1083;&#1100;&#1089;&#1090;&#1074;&#1086;%20&#1042;&#1077;.%20&#1041;&#1088;&#1080;&#1090;&#1072;&#1085;&#1080;&#1080;%202018-19\&#1048;&#1089;&#1089;&#1083;&#1077;&#1076;&#1086;&#1074;&#1072;&#1085;&#1080;&#1077;\&#1040;&#1085;&#1072;&#1083;&#1080;&#1090;&#1080;&#1082;&#1072;%202%20&#1095;&#1072;&#1089;&#1090;&#1100;%203%20%20&#1108;&#1090;&#1072;&#1087;&#1072;\&#1048;&#1090;&#1086;&#1075;&#1086;&#1074;&#1072;&#1103;%20&#1086;&#1094;&#1077;&#1085;&#1082;&#1072;%20&#1087;&#1086;%20&#1075;&#1088;&#1086;&#1084;&#1072;&#1076;&#1072;&#1084;-%20&#1086;&#1089;&#1074;&#1099;&#1090;&#1072;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TZ\&#1055;&#1088;&#1086;&#1077;&#1082;&#1090;&#1099;&#1060;&#1056;&#1043;&#1053;2003-08\&#1058;&#1077;&#1082;&#1091;&#1097;&#1080;&#1077;\&#1055;&#1086;&#1089;&#1086;&#1083;&#1100;&#1089;&#1090;&#1074;&#1086;%20&#1042;&#1077;.%20&#1041;&#1088;&#1080;&#1090;&#1072;&#1085;&#1080;&#1080;%202018-19\&#1048;&#1089;&#1089;&#1083;&#1077;&#1076;&#1086;&#1074;&#1072;&#1085;&#1080;&#1077;\&#1040;&#1085;&#1072;&#1083;&#1080;&#1090;&#1080;&#1082;&#1072;%202%20&#1095;&#1072;&#1089;&#1090;&#1100;%203%20%20&#1108;&#1090;&#1072;&#1087;&#1072;\&#1048;&#1090;&#1086;&#1075;&#1086;&#1074;&#1072;&#1103;%20&#1086;&#1094;&#1077;&#1085;&#1082;&#1072;%20&#1087;&#1086;%20&#1075;&#1088;&#1086;&#1084;&#1072;&#1076;&#1072;&#1084;-%20&#1086;&#1089;&#1074;&#1099;&#1090;&#1072;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D:\TZ\&#1055;&#1088;&#1086;&#1077;&#1082;&#1090;&#1099;&#1060;&#1056;&#1043;&#1053;2003-08\&#1058;&#1077;&#1082;&#1091;&#1097;&#1080;&#1077;\&#1055;&#1086;&#1089;&#1086;&#1083;&#1100;&#1089;&#1090;&#1074;&#1086;%20&#1042;&#1077;.%20&#1041;&#1088;&#1080;&#1090;&#1072;&#1085;&#1080;&#1080;%202018-19\&#1048;&#1089;&#1089;&#1083;&#1077;&#1076;&#1086;&#1074;&#1072;&#1085;&#1080;&#1077;\&#1040;&#1085;&#1072;&#1083;&#1080;&#1090;&#1080;&#1082;&#1072;%202%20&#1095;&#1072;&#1089;&#1090;&#1100;%203%20%20&#1108;&#1090;&#1072;&#1087;&#1072;\&#1048;&#1090;&#1086;&#1075;&#1086;&#1074;&#1072;&#1103;%20&#1086;&#1094;&#1077;&#1085;&#1082;&#1072;%20-%20&#1086;&#1093;&#1088;&#1072;&#1085;&#1072;%20&#1079;&#1076;&#1086;&#1088;&#1086;&#1074;&#1100;&#1103;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D:\TZ\&#1055;&#1088;&#1086;&#1077;&#1082;&#1090;&#1099;&#1060;&#1056;&#1043;&#1053;2003-08\&#1058;&#1077;&#1082;&#1091;&#1097;&#1080;&#1077;\&#1055;&#1086;&#1089;&#1086;&#1083;&#1100;&#1089;&#1090;&#1074;&#1086;%20&#1042;&#1077;.%20&#1041;&#1088;&#1080;&#1090;&#1072;&#1085;&#1080;&#1080;%202018-19\&#1048;&#1089;&#1089;&#1083;&#1077;&#1076;&#1086;&#1074;&#1072;&#1085;&#1080;&#1077;\&#1040;&#1085;&#1072;&#1083;&#1080;&#1090;&#1080;&#1082;&#1072;%202%20&#1095;&#1072;&#1089;&#1090;&#1100;%203%20%20&#1108;&#1090;&#1072;&#1087;&#1072;\&#1048;&#1090;&#1086;&#1075;&#1086;&#1074;&#1072;&#1103;%20&#1086;&#1094;&#1077;&#1085;&#1082;&#1072;%20-%20&#1086;&#1093;&#1088;&#1072;&#1085;&#1072;%20&#1079;&#1076;&#1086;&#1088;&#1086;&#1074;&#1100;&#1103;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D:\TZ\&#1055;&#1088;&#1086;&#1077;&#1082;&#1090;&#1099;&#1060;&#1056;&#1043;&#1053;2003-08\&#1058;&#1077;&#1082;&#1091;&#1097;&#1080;&#1077;\&#1055;&#1086;&#1089;&#1086;&#1083;&#1100;&#1089;&#1090;&#1074;&#1086;%20&#1042;&#1077;.%20&#1041;&#1088;&#1080;&#1090;&#1072;&#1085;&#1080;&#1080;%202018-19\&#1048;&#1089;&#1089;&#1083;&#1077;&#1076;&#1086;&#1074;&#1072;&#1085;&#1080;&#1077;\&#1040;&#1085;&#1072;&#1083;&#1080;&#1090;&#1080;&#1082;&#1072;%202%20&#1095;&#1072;&#1089;&#1090;&#1100;%203%20%20&#1108;&#1090;&#1072;&#1087;&#1072;\&#1048;&#1090;&#1086;&#1075;&#1086;&#1074;&#1072;&#1103;%20&#1086;&#1094;&#1077;&#1085;&#1082;&#1072;%20-%20&#1086;&#1093;&#1088;&#1072;&#1085;&#1072;%20&#1079;&#1076;&#1086;&#1088;&#1086;&#1074;&#1100;&#1103;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D:\TZ\&#1055;&#1088;&#1086;&#1077;&#1082;&#1090;&#1099;&#1060;&#1056;&#1043;&#1053;2003-08\&#1058;&#1077;&#1082;&#1091;&#1097;&#1080;&#1077;\&#1055;&#1086;&#1089;&#1086;&#1083;&#1100;&#1089;&#1090;&#1074;&#1086;%20&#1042;&#1077;.%20&#1041;&#1088;&#1080;&#1090;&#1072;&#1085;&#1080;&#1080;%202018-19\&#1048;&#1089;&#1089;&#1083;&#1077;&#1076;&#1086;&#1074;&#1072;&#1085;&#1080;&#1077;\&#1040;&#1085;&#1072;&#1083;&#1080;&#1090;&#1080;&#1082;&#1072;%202%20&#1095;&#1072;&#1089;&#1090;&#1100;%203%20%20&#1108;&#1090;&#1072;&#1087;&#1072;\&#1048;&#1090;&#1086;&#1075;&#1086;&#1074;&#1072;&#1103;%20&#1086;&#1094;&#1077;&#1085;&#1082;&#1072;%20-%20&#1086;&#1093;&#1088;&#1072;&#1085;&#1072;%20&#1079;&#1076;&#1086;&#1088;&#1086;&#1074;&#1100;&#1103;.xlsx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D:\TZ\&#1055;&#1088;&#1086;&#1077;&#1082;&#1090;&#1099;&#1060;&#1056;&#1043;&#1053;2003-08\&#1058;&#1077;&#1082;&#1091;&#1097;&#1080;&#1077;\&#1055;&#1086;&#1089;&#1086;&#1083;&#1100;&#1089;&#1090;&#1074;&#1086;%20&#1042;&#1077;.%20&#1041;&#1088;&#1080;&#1090;&#1072;&#1085;&#1080;&#1080;%202018-19\&#1048;&#1089;&#1089;&#1083;&#1077;&#1076;&#1086;&#1074;&#1072;&#1085;&#1080;&#1077;\&#1040;&#1085;&#1072;&#1083;&#1080;&#1090;&#1080;&#1082;&#1072;%202%20&#1095;&#1072;&#1089;&#1090;&#1100;%203%20%20&#1108;&#1090;&#1072;&#1087;&#1072;\&#1048;&#1090;&#1086;&#1075;&#1086;&#1074;&#1072;&#1103;%20&#1086;&#1094;&#1077;&#1085;&#1082;&#1072;%20-%20&#1086;&#1093;&#1088;&#1072;&#1085;&#1072;%20&#1079;&#1076;&#1086;&#1088;&#1086;&#1074;&#1100;&#1103;.xlsx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D:\TZ\&#1055;&#1088;&#1086;&#1077;&#1082;&#1090;&#1099;&#1060;&#1056;&#1043;&#1053;2003-08\&#1058;&#1077;&#1082;&#1091;&#1097;&#1080;&#1077;\&#1055;&#1086;&#1089;&#1086;&#1083;&#1100;&#1089;&#1090;&#1074;&#1086;%20&#1042;&#1077;.%20&#1041;&#1088;&#1080;&#1090;&#1072;&#1085;&#1080;&#1080;%202018-19\&#1048;&#1089;&#1089;&#1083;&#1077;&#1076;&#1086;&#1074;&#1072;&#1085;&#1080;&#1077;\&#1040;&#1085;&#1072;&#1083;&#1080;&#1090;&#1080;&#1082;&#1072;%202%20&#1095;&#1072;&#1089;&#1090;&#1100;%203%20%20&#1108;&#1090;&#1072;&#1087;&#1072;\&#1048;&#1090;&#1086;&#1075;&#1086;&#1074;&#1072;&#1103;%20&#1086;&#1094;&#1077;&#1085;&#1082;&#1072;%20-%20&#1086;&#1093;&#1088;&#1072;&#1085;&#1072;%20&#1079;&#1076;&#1086;&#1088;&#1086;&#1074;&#1100;&#1103;.xlsx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58;&#1077;&#1082;&#1091;&#1097;&#1080;&#1077;\Grants\&#1041;&#1088;&#1080;&#1090;&#1072;&#1085;&#1080;&#1103;%202018-2019\1%20&#1101;&#1090;&#1072;&#1087;\&#1048;&#1089;&#1089;&#1083;&#1077;&#1076;&#1086;&#1074;&#1072;&#1085;&#1080;&#1077;\&#1040;&#1085;&#1072;&#1083;&#1080;&#1090;&#1080;&#1082;&#1072;%202%20&#1095;&#1072;&#1089;&#1090;&#1100;%203%20%20&#1108;&#1090;&#1072;&#1087;&#1072;\&#1048;&#1090;&#1086;&#1075;&#1086;&#1074;&#1072;&#1103;%20&#1086;&#1094;&#1077;&#1085;&#1082;&#1072;%20-%20&#1086;&#1093;&#1088;&#1072;&#1085;&#1072;%20&#1079;&#1076;&#1086;&#1088;&#1086;&#1074;&#1100;&#1103;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TZ\&#1055;&#1088;&#1086;&#1077;&#1082;&#1090;&#1099;&#1060;&#1056;&#1043;&#1053;2003-08\&#1058;&#1077;&#1082;&#1091;&#1097;&#1080;&#1077;\&#1055;&#1086;&#1089;&#1086;&#1083;&#1100;&#1089;&#1090;&#1074;&#1086;%20&#1042;&#1077;.%20&#1041;&#1088;&#1080;&#1090;&#1072;&#1085;&#1080;&#1080;%202018-19\&#1048;&#1089;&#1089;&#1083;&#1077;&#1076;&#1086;&#1074;&#1072;&#1085;&#1080;&#1077;\&#1054;&#1094;&#1077;&#1085;&#1082;&#1072;%20&#1053;&#1080;&#1082;&#1086;&#1083;&#1072;&#1077;&#1074;&#1089;&#1082;&#1072;&#1103;%20&#1086;&#1073;&#1083;&#1072;&#1089;&#1090;&#1073;&#1100;\&#1053;&#1080;&#1082;&#1086;&#1083;&#1072;&#1077;&#1074;\&#1041;&#1072;&#1096;&#1090;&#1072;&#1085;&#1082;&#1072;\&#1054;&#1094;&#1110;&#1085;&#1086;&#1095;&#1085;&#1072;%20&#1090;&#1072;&#1073;&#1083;&#1080;&#1094;&#1103;%20&#1041;&#1072;&#1096;&#1090;&#1072;&#1085;&#1089;&#1100;&#1082;&#1072;%20&#1084;&#1110;&#1089;&#1100;&#1082;&#1072;%20&#1054;&#1058;&#1043;-2%20&#1077;&#1090;&#1072;&#1087;.xlsx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D:\TZ\&#1055;&#1088;&#1086;&#1077;&#1082;&#1090;&#1099;&#1060;&#1056;&#1043;&#1053;2003-08\&#1058;&#1077;&#1082;&#1091;&#1097;&#1080;&#1077;\&#1055;&#1086;&#1089;&#1086;&#1083;&#1100;&#1089;&#1090;&#1074;&#1086;%20&#1042;&#1077;.%20&#1041;&#1088;&#1080;&#1090;&#1072;&#1085;&#1080;&#1080;%202018-19\&#1048;&#1089;&#1089;&#1083;&#1077;&#1076;&#1086;&#1074;&#1072;&#1085;&#1080;&#1077;\&#1040;&#1085;&#1072;&#1083;&#1080;&#1090;&#1080;&#1082;&#1072;%202%20&#1095;&#1072;&#1089;&#1090;&#1100;%203%20%20&#1108;&#1090;&#1072;&#1087;&#1072;\&#1048;&#1090;&#1086;&#1075;&#1086;&#1074;&#1072;&#1103;%20&#1086;&#1094;&#1077;&#1085;&#1082;&#1072;%20-%20&#1086;&#1093;&#1088;&#1072;&#1085;&#1072;%20&#1079;&#1076;&#1086;&#1088;&#1086;&#1074;&#1100;&#1103;.xlsx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TZ\&#1055;&#1088;&#1086;&#1077;&#1082;&#1090;&#1099;&#1060;&#1056;&#1043;&#1053;2003-08\&#1058;&#1077;&#1082;&#1091;&#1097;&#1080;&#1077;\&#1055;&#1086;&#1089;&#1086;&#1083;&#1100;&#1089;&#1090;&#1074;&#1086;%20&#1042;&#1077;.%20&#1041;&#1088;&#1080;&#1090;&#1072;&#1085;&#1080;&#1080;%202018-19\&#1048;&#1089;&#1089;&#1083;&#1077;&#1076;&#1086;&#1074;&#1072;&#1085;&#1080;&#1077;\&#1040;&#1085;&#1072;&#1083;&#1080;&#1090;&#1080;&#1082;&#1072;%202%20&#1095;&#1072;&#1089;&#1090;&#1100;%203%20%20&#1108;&#1090;&#1072;&#1087;&#1072;\&#1048;&#1090;&#1086;&#1075;&#1086;&#1074;&#1072;&#1103;%20&#1086;&#1094;&#1077;&#1085;&#1082;&#1072;%20-%20&#1086;&#1093;&#1088;&#1072;&#1085;&#1072;%20&#1079;&#1076;&#1086;&#1088;&#1086;&#1074;&#1100;&#1103;.xlsx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TZ\&#1055;&#1088;&#1086;&#1077;&#1082;&#1090;&#1099;&#1060;&#1056;&#1043;&#1053;2003-08\&#1058;&#1077;&#1082;&#1091;&#1097;&#1080;&#1077;\&#1055;&#1086;&#1089;&#1086;&#1083;&#1100;&#1089;&#1090;&#1074;&#1086;%20&#1042;&#1077;.%20&#1041;&#1088;&#1080;&#1090;&#1072;&#1085;&#1080;&#1080;%202018-19\&#1048;&#1089;&#1089;&#1083;&#1077;&#1076;&#1086;&#1074;&#1072;&#1085;&#1080;&#1077;\&#1040;&#1085;&#1072;&#1083;&#1080;&#1090;&#1080;&#1082;&#1072;%202%20&#1095;&#1072;&#1089;&#1090;&#1100;%203%20%20&#1108;&#1090;&#1072;&#1087;&#1072;\&#1048;&#1090;&#1086;&#1075;&#1086;&#1074;&#1072;&#1103;%20&#1086;&#1094;&#1077;&#1085;&#1082;&#1072;%20-%20&#1086;&#1093;&#1088;&#1072;&#1085;&#1072;%20&#1079;&#1076;&#1086;&#1088;&#1086;&#1074;&#1100;&#1103;.xlsx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D:\TZ\&#1055;&#1088;&#1086;&#1077;&#1082;&#1090;&#1099;&#1060;&#1056;&#1043;&#1053;2003-08\&#1058;&#1077;&#1082;&#1091;&#1097;&#1080;&#1077;\&#1055;&#1086;&#1089;&#1086;&#1083;&#1100;&#1089;&#1090;&#1074;&#1086;%20&#1042;&#1077;.%20&#1041;&#1088;&#1080;&#1090;&#1072;&#1085;&#1080;&#1080;%202018-19\&#1048;&#1089;&#1089;&#1083;&#1077;&#1076;&#1086;&#1074;&#1072;&#1085;&#1080;&#1077;\&#1040;&#1085;&#1072;&#1083;&#1080;&#1090;&#1080;&#1082;&#1072;%202%20&#1095;&#1072;&#1089;&#1090;&#1100;%203%20%20&#1108;&#1090;&#1072;&#1087;&#1072;\&#1048;&#1090;&#1086;&#1075;&#1086;&#1074;&#1072;&#1103;%20&#1086;&#1094;&#1077;&#1085;&#1082;&#1072;%20-%20&#1086;&#1093;&#1088;&#1072;&#1085;&#1072;%20&#1079;&#1076;&#1086;&#1088;&#1086;&#1074;&#1100;&#1103;.xlsx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D:\TZ\&#1055;&#1088;&#1086;&#1077;&#1082;&#1090;&#1099;&#1060;&#1056;&#1043;&#1053;2003-08\&#1058;&#1077;&#1082;&#1091;&#1097;&#1080;&#1077;\&#1055;&#1086;&#1089;&#1086;&#1083;&#1100;&#1089;&#1090;&#1074;&#1086;%20&#1042;&#1077;.%20&#1041;&#1088;&#1080;&#1090;&#1072;&#1085;&#1080;&#1080;%202018-19\&#1048;&#1089;&#1089;&#1083;&#1077;&#1076;&#1086;&#1074;&#1072;&#1085;&#1080;&#1077;\&#1040;&#1085;&#1072;&#1083;&#1080;&#1090;&#1080;&#1082;&#1072;%202%20&#1095;&#1072;&#1089;&#1090;&#1100;%203%20%20&#1108;&#1090;&#1072;&#1087;&#1072;\&#1048;&#1090;&#1086;&#1075;&#1086;&#1074;&#1072;&#1103;%20&#1086;&#1094;&#1077;&#1085;&#1082;&#1072;%20-%20&#1086;&#1093;&#1088;&#1072;&#1085;&#1072;%20&#1079;&#1076;&#1086;&#1088;&#1086;&#1074;&#1100;&#1103;.xlsx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58;&#1077;&#1082;&#1091;&#1097;&#1080;&#1077;\Grants\&#1041;&#1088;&#1080;&#1090;&#1072;&#1085;&#1080;&#1103;%202018-2019\1%20&#1101;&#1090;&#1072;&#1087;\&#1048;&#1089;&#1089;&#1083;&#1077;&#1076;&#1086;&#1074;&#1072;&#1085;&#1080;&#1077;\&#1040;&#1085;&#1072;&#1083;&#1080;&#1090;&#1080;&#1082;&#1072;%202%20&#1095;&#1072;&#1089;&#1090;&#1100;%203%20%20&#1108;&#1090;&#1072;&#1087;&#1072;\&#1048;&#1090;&#1086;&#1075;&#1086;&#1074;&#1072;&#1103;%20&#1086;&#1094;&#1077;&#1085;&#1082;&#1072;%20-%20&#1046;&#1050;&#1043;.xlsx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58;&#1077;&#1082;&#1091;&#1097;&#1080;&#1077;\Grants\&#1041;&#1088;&#1080;&#1090;&#1072;&#1085;&#1080;&#1103;%202018-2019\1%20&#1101;&#1090;&#1072;&#1087;\&#1048;&#1089;&#1089;&#1083;&#1077;&#1076;&#1086;&#1074;&#1072;&#1085;&#1080;&#1077;\&#1040;&#1085;&#1072;&#1083;&#1080;&#1090;&#1080;&#1082;&#1072;%202%20&#1095;&#1072;&#1089;&#1090;&#1100;%203%20%20&#1108;&#1090;&#1072;&#1087;&#1072;\&#1048;&#1090;&#1086;&#1075;&#1086;&#1074;&#1072;&#1103;%20&#1086;&#1094;&#1077;&#1085;&#1082;&#1072;%20-%20&#1046;&#1050;&#1043;.xlsx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58;&#1077;&#1082;&#1091;&#1097;&#1080;&#1077;\Grants\&#1041;&#1088;&#1080;&#1090;&#1072;&#1085;&#1080;&#1103;%202018-2019\1%20&#1101;&#1090;&#1072;&#1087;\&#1048;&#1089;&#1089;&#1083;&#1077;&#1076;&#1086;&#1074;&#1072;&#1085;&#1080;&#1077;\&#1040;&#1085;&#1072;&#1083;&#1080;&#1090;&#1080;&#1082;&#1072;%202%20&#1095;&#1072;&#1089;&#1090;&#1100;%203%20%20&#1108;&#1090;&#1072;&#1087;&#1072;\&#1048;&#1090;&#1086;&#1075;&#1086;&#1074;&#1072;&#1103;%20&#1086;&#1094;&#1077;&#1085;&#1082;&#1072;%20-%20&#1046;&#1050;&#1043;.xlsx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58;&#1077;&#1082;&#1091;&#1097;&#1080;&#1077;\Grants\&#1041;&#1088;&#1080;&#1090;&#1072;&#1085;&#1080;&#1103;%202018-2019\1%20&#1101;&#1090;&#1072;&#1087;\&#1048;&#1089;&#1089;&#1083;&#1077;&#1076;&#1086;&#1074;&#1072;&#1085;&#1080;&#1077;\&#1040;&#1085;&#1072;&#1083;&#1080;&#1090;&#1080;&#1082;&#1072;%202%20&#1095;&#1072;&#1089;&#1090;&#1100;%203%20%20&#1108;&#1090;&#1072;&#1087;&#1072;\&#1048;&#1090;&#1086;&#1075;&#1086;&#1074;&#1072;&#1103;%20&#1086;&#1094;&#1077;&#1085;&#1082;&#1072;%20-%20&#1046;&#1050;&#1043;.xlsx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58;&#1077;&#1082;&#1091;&#1097;&#1080;&#1077;\Grants\&#1041;&#1088;&#1080;&#1090;&#1072;&#1085;&#1080;&#1103;%202018-2019\1%20&#1101;&#1090;&#1072;&#1087;\&#1048;&#1089;&#1089;&#1083;&#1077;&#1076;&#1086;&#1074;&#1072;&#1085;&#1080;&#1077;\&#1040;&#1085;&#1072;&#1083;&#1080;&#1090;&#1080;&#1082;&#1072;%202%20&#1095;&#1072;&#1089;&#1090;&#1100;%203%20%20&#1108;&#1090;&#1072;&#1087;&#1072;\&#1048;&#1090;&#1086;&#1075;&#1086;&#1074;&#1072;&#1103;%20&#1086;&#1094;&#1077;&#1085;&#1082;&#1072;%20-%20&#1046;&#1050;&#1043;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D:\TZ\&#1055;&#1088;&#1086;&#1077;&#1082;&#1090;&#1099;&#1060;&#1056;&#1043;&#1053;2003-08\&#1058;&#1077;&#1082;&#1091;&#1097;&#1080;&#1077;\&#1055;&#1086;&#1089;&#1086;&#1083;&#1100;&#1089;&#1090;&#1074;&#1086;%20&#1042;&#1077;.%20&#1041;&#1088;&#1080;&#1090;&#1072;&#1085;&#1080;&#1080;%202018-19\&#1048;&#1089;&#1089;&#1083;&#1077;&#1076;&#1086;&#1074;&#1072;&#1085;&#1080;&#1077;\&#1054;&#1094;&#1077;&#1085;&#1082;&#1072;%20&#1053;&#1080;&#1082;&#1086;&#1083;&#1072;&#1077;&#1074;&#1089;&#1082;&#1072;&#1103;%20&#1086;&#1073;&#1083;&#1072;&#1089;&#1090;&#1073;&#1100;\&#1053;&#1080;&#1082;&#1086;&#1083;&#1072;&#1077;&#1074;\&#1042;&#1086;&#1079;&#1085;&#1077;&#1089;&#1077;&#1085;&#1089;&#1082;\&#1059;&#1079;&#1072;&#1075;&#1072;&#1083;&#1100;&#1085;&#1077;&#1085;&#1080;&#1081;%20&#1072;&#1085;&#1072;&#1083;&#1110;&#1079;%20&#1077;&#1092;&#1077;&#1082;&#1090;&#1080;&#1074;&#1085;&#1086;&#1089;&#1090;&#1110;-%20&#1042;&#1086;&#1079;&#1085;&#1077;&#1089;&#1077;&#1085;&#1089;&#1100;&#1082;%20.xls" TargetMode="External"/></Relationships>
</file>

<file path=ppt/charts/_rels/chart30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58;&#1077;&#1082;&#1091;&#1097;&#1080;&#1077;\Grants\&#1041;&#1088;&#1080;&#1090;&#1072;&#1085;&#1080;&#1103;%202018-2019\1%20&#1101;&#1090;&#1072;&#1087;\&#1048;&#1089;&#1089;&#1083;&#1077;&#1076;&#1086;&#1074;&#1072;&#1085;&#1080;&#1077;\&#1040;&#1085;&#1072;&#1083;&#1080;&#1090;&#1080;&#1082;&#1072;%202%20&#1095;&#1072;&#1089;&#1090;&#1100;%203%20%20&#1108;&#1090;&#1072;&#1087;&#1072;\&#1048;&#1090;&#1086;&#1075;&#1086;&#1074;&#1072;&#1103;%20&#1086;&#1094;&#1077;&#1085;&#1082;&#1072;%20-%20&#1046;&#1050;&#1043;.xlsx" TargetMode="External"/></Relationships>
</file>

<file path=ppt/charts/_rels/chart3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58;&#1077;&#1082;&#1091;&#1097;&#1080;&#1077;\Grants\&#1041;&#1088;&#1080;&#1090;&#1072;&#1085;&#1080;&#1103;%202018-2019\1%20&#1101;&#1090;&#1072;&#1087;\&#1048;&#1089;&#1089;&#1083;&#1077;&#1076;&#1086;&#1074;&#1072;&#1085;&#1080;&#1077;\&#1040;&#1085;&#1072;&#1083;&#1080;&#1090;&#1080;&#1082;&#1072;%202%20&#1095;&#1072;&#1089;&#1090;&#1100;%203%20%20&#1108;&#1090;&#1072;&#1087;&#1072;\&#1048;&#1090;&#1086;&#1075;&#1086;&#1074;&#1072;&#1103;%20&#1086;&#1094;&#1077;&#1085;&#1082;&#1072;%20-%20&#1046;&#1050;&#1043;.xlsx" TargetMode="External"/></Relationships>
</file>

<file path=ppt/charts/_rels/chart3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58;&#1077;&#1082;&#1091;&#1097;&#1080;&#1077;\Grants\&#1041;&#1088;&#1080;&#1090;&#1072;&#1085;&#1080;&#1103;%202018-2019\1%20&#1101;&#1090;&#1072;&#1087;\&#1048;&#1089;&#1089;&#1083;&#1077;&#1076;&#1086;&#1074;&#1072;&#1085;&#1080;&#1077;\&#1040;&#1085;&#1072;&#1083;&#1080;&#1090;&#1080;&#1082;&#1072;%202%20&#1095;&#1072;&#1089;&#1090;&#1100;%203%20%20&#1108;&#1090;&#1072;&#1087;&#1072;\&#1048;&#1090;&#1086;&#1075;&#1086;&#1074;&#1072;&#1103;%20&#1086;&#1094;&#1077;&#1085;&#1082;&#1072;%20-%20&#1046;&#1050;&#1043;.xlsx" TargetMode="External"/></Relationships>
</file>

<file path=ppt/charts/_rels/chart33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58;&#1077;&#1082;&#1091;&#1097;&#1080;&#1077;\Grants\&#1041;&#1088;&#1080;&#1090;&#1072;&#1085;&#1080;&#1103;%202018-2019\1%20&#1101;&#1090;&#1072;&#1087;\&#1048;&#1089;&#1089;&#1083;&#1077;&#1076;&#1086;&#1074;&#1072;&#1085;&#1080;&#1077;\&#1040;&#1085;&#1072;&#1083;&#1080;&#1090;&#1080;&#1082;&#1072;%202%20&#1095;&#1072;&#1089;&#1090;&#1100;%203%20%20&#1108;&#1090;&#1072;&#1087;&#1072;\&#1048;&#1090;&#1086;&#1075;&#1086;&#1074;&#1072;&#1103;%20&#1086;&#1094;&#1077;&#1085;&#1082;&#1072;%20-%20&#1046;&#1050;&#1043;.xlsx" TargetMode="External"/></Relationships>
</file>

<file path=ppt/charts/_rels/chart34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58;&#1077;&#1082;&#1091;&#1097;&#1080;&#1077;\Grants\&#1041;&#1088;&#1080;&#1090;&#1072;&#1085;&#1080;&#1103;%202018-2019\1%20&#1101;&#1090;&#1072;&#1087;\&#1048;&#1089;&#1089;&#1083;&#1077;&#1076;&#1086;&#1074;&#1072;&#1085;&#1080;&#1077;\&#1040;&#1085;&#1072;&#1083;&#1080;&#1090;&#1080;&#1082;&#1072;%202%20&#1095;&#1072;&#1089;&#1090;&#1100;%203%20%20&#1108;&#1090;&#1072;&#1087;&#1072;\&#1048;&#1090;&#1086;&#1075;&#1086;&#1074;&#1072;&#1103;%20&#1086;&#1094;&#1077;&#1085;&#1082;&#1072;%20-%20&#1046;&#1050;&#1043;.xlsx" TargetMode="External"/></Relationships>
</file>

<file path=ppt/charts/_rels/chart35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58;&#1077;&#1082;&#1091;&#1097;&#1080;&#1077;\Grants\&#1041;&#1088;&#1080;&#1090;&#1072;&#1085;&#1080;&#1103;%202018-2019\1%20&#1101;&#1090;&#1072;&#1087;\&#1048;&#1089;&#1089;&#1083;&#1077;&#1076;&#1086;&#1074;&#1072;&#1085;&#1080;&#1077;\&#1040;&#1085;&#1072;&#1083;&#1080;&#1090;&#1080;&#1082;&#1072;%202%20&#1095;&#1072;&#1089;&#1090;&#1100;%203%20%20&#1108;&#1090;&#1072;&#1087;&#1072;\&#1048;&#1090;&#1086;&#1075;&#1086;&#1074;&#1072;&#1103;%20&#1086;&#1094;&#1077;&#1085;&#1082;&#1072;%20-%20&#1046;&#1050;&#1043;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58;&#1077;&#1082;&#1091;&#1097;&#1080;&#1077;\Grants\&#1041;&#1088;&#1080;&#1090;&#1072;&#1085;&#1080;&#1103;%202018-2019\1%20&#1101;&#1090;&#1072;&#1087;\&#1048;&#1089;&#1089;&#1083;&#1077;&#1076;&#1086;&#1074;&#1072;&#1085;&#1080;&#1077;\&#1054;&#1094;&#1077;&#1085;&#1082;&#1072;%20&#1053;&#1080;&#1082;&#1086;&#1083;&#1072;&#1077;&#1074;&#1089;&#1082;&#1072;&#1103;%20&#1086;&#1073;&#1083;&#1072;&#1089;&#1090;&#1073;&#1100;\&#1053;&#1080;&#1082;&#1086;&#1083;&#1072;&#1077;&#1074;\&#1054;&#1094;&#1110;&#1085;&#1086;&#1095;&#1085;&#1072;%20&#1090;&#1072;&#1073;&#1083;&#1080;&#1094;&#1103;%20&#1053;&#1080;&#1082;&#1086;&#1083;&#1072;&#1077;&#1074;-2018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D:\TZ\&#1055;&#1088;&#1086;&#1077;&#1082;&#1090;&#1099;&#1060;&#1056;&#1043;&#1053;2003-08\&#1058;&#1077;&#1082;&#1091;&#1097;&#1080;&#1077;\&#1055;&#1086;&#1089;&#1086;&#1083;&#1100;&#1089;&#1090;&#1074;&#1086;%20&#1042;&#1077;.%20&#1041;&#1088;&#1080;&#1090;&#1072;&#1085;&#1080;&#1080;%202018-19\&#1048;&#1089;&#1089;&#1083;&#1077;&#1076;&#1086;&#1074;&#1072;&#1085;&#1080;&#1077;\&#1040;&#1085;&#1072;&#1083;&#1080;&#1090;&#1080;&#1082;&#1072;%202%20&#1095;&#1072;&#1089;&#1090;&#1100;%203%20%20&#1108;&#1090;&#1072;&#1087;&#1072;\&#1048;&#1090;&#1086;&#1075;&#1086;&#1074;&#1072;&#1103;%20&#1086;&#1094;&#1077;&#1085;&#1082;&#1072;%20&#1087;&#1086;%20&#1075;&#1088;&#1086;&#1084;&#1072;&#1076;&#1072;&#1084;-%20&#1086;&#1089;&#1074;&#1099;&#1090;&#1072;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D:\TZ\&#1055;&#1088;&#1086;&#1077;&#1082;&#1090;&#1099;&#1060;&#1056;&#1043;&#1053;2003-08\&#1058;&#1077;&#1082;&#1091;&#1097;&#1080;&#1077;\&#1055;&#1086;&#1089;&#1086;&#1083;&#1100;&#1089;&#1090;&#1074;&#1086;%20&#1042;&#1077;.%20&#1041;&#1088;&#1080;&#1090;&#1072;&#1085;&#1080;&#1080;%202018-19\&#1048;&#1089;&#1089;&#1083;&#1077;&#1076;&#1086;&#1074;&#1072;&#1085;&#1080;&#1077;\&#1040;&#1085;&#1072;&#1083;&#1080;&#1090;&#1080;&#1082;&#1072;%202%20&#1095;&#1072;&#1089;&#1090;&#1100;%203%20%20&#1108;&#1090;&#1072;&#1087;&#1072;\&#1048;&#1090;&#1086;&#1075;&#1086;&#1074;&#1072;&#1103;%20&#1086;&#1094;&#1077;&#1085;&#1082;&#1072;%20&#1087;&#1086;%20&#1075;&#1088;&#1086;&#1084;&#1072;&#1076;&#1072;&#1084;-%20&#1086;&#1089;&#1074;&#1099;&#1090;&#1072;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D:\TZ\&#1055;&#1088;&#1086;&#1077;&#1082;&#1090;&#1099;&#1060;&#1056;&#1043;&#1053;2003-08\&#1058;&#1077;&#1082;&#1091;&#1097;&#1080;&#1077;\&#1055;&#1086;&#1089;&#1086;&#1083;&#1100;&#1089;&#1090;&#1074;&#1086;%20&#1042;&#1077;.%20&#1041;&#1088;&#1080;&#1090;&#1072;&#1085;&#1080;&#1080;%202018-19\&#1048;&#1089;&#1089;&#1083;&#1077;&#1076;&#1086;&#1074;&#1072;&#1085;&#1080;&#1077;\&#1040;&#1085;&#1072;&#1083;&#1080;&#1090;&#1080;&#1082;&#1072;%202%20&#1095;&#1072;&#1089;&#1090;&#1100;%203%20%20&#1108;&#1090;&#1072;&#1087;&#1072;\&#1048;&#1090;&#1086;&#1075;&#1086;&#1074;&#1072;&#1103;%20&#1086;&#1094;&#1077;&#1085;&#1082;&#1072;%20&#1087;&#1086;%20&#1075;&#1088;&#1086;&#1084;&#1072;&#1076;&#1072;&#1084;-%20&#1086;&#1089;&#1074;&#1099;&#1090;&#1072;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D:\TZ\&#1055;&#1088;&#1086;&#1077;&#1082;&#1090;&#1099;&#1060;&#1056;&#1043;&#1053;2003-08\&#1058;&#1077;&#1082;&#1091;&#1097;&#1080;&#1077;\&#1055;&#1086;&#1089;&#1086;&#1083;&#1100;&#1089;&#1090;&#1074;&#1086;%20&#1042;&#1077;.%20&#1041;&#1088;&#1080;&#1090;&#1072;&#1085;&#1080;&#1080;%202018-19\&#1048;&#1089;&#1089;&#1083;&#1077;&#1076;&#1086;&#1074;&#1072;&#1085;&#1080;&#1077;\&#1040;&#1085;&#1072;&#1083;&#1080;&#1090;&#1080;&#1082;&#1072;%202%20&#1095;&#1072;&#1089;&#1090;&#1100;%203%20%20&#1108;&#1090;&#1072;&#1087;&#1072;\&#1048;&#1090;&#1086;&#1075;&#1086;&#1074;&#1072;&#1103;%20&#1086;&#1094;&#1077;&#1085;&#1082;&#1072;%20&#1087;&#1086;%20&#1075;&#1088;&#1086;&#1084;&#1072;&#1076;&#1072;&#1084;-%20&#1086;&#1089;&#1074;&#1099;&#1090;&#1072;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D:\TZ\&#1055;&#1088;&#1086;&#1077;&#1082;&#1090;&#1099;&#1060;&#1056;&#1043;&#1053;2003-08\&#1058;&#1077;&#1082;&#1091;&#1097;&#1080;&#1077;\&#1055;&#1086;&#1089;&#1086;&#1083;&#1100;&#1089;&#1090;&#1074;&#1086;%20&#1042;&#1077;.%20&#1041;&#1088;&#1080;&#1090;&#1072;&#1085;&#1080;&#1080;%202018-19\&#1048;&#1089;&#1089;&#1083;&#1077;&#1076;&#1086;&#1074;&#1072;&#1085;&#1080;&#1077;\&#1040;&#1085;&#1072;&#1083;&#1080;&#1090;&#1080;&#1082;&#1072;%202%20&#1095;&#1072;&#1089;&#1090;&#1100;%203%20%20&#1108;&#1090;&#1072;&#1087;&#1072;\&#1048;&#1090;&#1086;&#1075;&#1086;&#1074;&#1072;&#1103;%20&#1086;&#1094;&#1077;&#1085;&#1082;&#1072;%20&#1087;&#1086;%20&#1075;&#1088;&#1086;&#1084;&#1072;&#1076;&#1072;&#1084;-%20&#1086;&#1089;&#1074;&#1099;&#1090;&#1072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8"/>
  <c:chart>
    <c:title>
      <c:tx>
        <c:rich>
          <a:bodyPr/>
          <a:lstStyle/>
          <a:p>
            <a:pPr>
              <a:defRPr lang="uk-UA" sz="1200" noProof="0"/>
            </a:pPr>
            <a:r>
              <a:rPr lang="uk-UA" sz="1200" noProof="0" dirty="0"/>
              <a:t>Річні витрати на утримання однієї штатної одиниці по виконавчим органам Миколаївської міської ради за 2017р </a:t>
            </a:r>
            <a:r>
              <a:rPr lang="uk-UA" sz="1200" noProof="0" dirty="0" smtClean="0"/>
              <a:t>, тис. </a:t>
            </a:r>
            <a:r>
              <a:rPr lang="uk-UA" sz="1200" noProof="0" dirty="0" err="1" smtClean="0"/>
              <a:t>грн</a:t>
            </a:r>
            <a:endParaRPr lang="uk-UA" sz="1200" noProof="0" dirty="0"/>
          </a:p>
        </c:rich>
      </c:tx>
      <c:layout/>
    </c:title>
    <c:plotArea>
      <c:layout/>
      <c:barChart>
        <c:barDir val="bar"/>
        <c:grouping val="clustered"/>
        <c:ser>
          <c:idx val="0"/>
          <c:order val="0"/>
          <c:tx>
            <c:strRef>
              <c:f>'зарплаты чиновников'!$E$3</c:f>
              <c:strCache>
                <c:ptCount val="1"/>
                <c:pt idx="0">
                  <c:v>Річні витрати на утримання однієї штатної одиниці по виконавчим органам Миколаївської міської ради за 2017р </c:v>
                </c:pt>
              </c:strCache>
            </c:strRef>
          </c:tx>
          <c:dLbls>
            <c:showVal val="1"/>
          </c:dLbls>
          <c:cat>
            <c:strRef>
              <c:f>'зарплаты чиновников'!$D$4:$D$25</c:f>
              <c:strCache>
                <c:ptCount val="22"/>
                <c:pt idx="0">
                  <c:v>Управління культури</c:v>
                </c:pt>
                <c:pt idx="1">
                  <c:v>Департамент ЖКГ ММР</c:v>
                </c:pt>
                <c:pt idx="2">
                  <c:v>Управління освіти</c:v>
                </c:pt>
                <c:pt idx="3">
                  <c:v>Департамент праці та  соцзахисту </c:v>
                </c:pt>
                <c:pt idx="4">
                  <c:v>Управління охорони здоровя    </c:v>
                </c:pt>
                <c:pt idx="5">
                  <c:v> Виконавчий комітет </c:v>
                </c:pt>
                <c:pt idx="6">
                  <c:v>Департамент фінансів </c:v>
                </c:pt>
                <c:pt idx="7">
                  <c:v>Управління земельних ресурсів</c:v>
                </c:pt>
                <c:pt idx="8">
                  <c:v> Управління містобудування та архітектури </c:v>
                </c:pt>
                <c:pt idx="9">
                  <c:v>Управління у справах фізичної культури і спорту </c:v>
                </c:pt>
                <c:pt idx="10">
                  <c:v> Адміністрація Інгульського району  </c:v>
                </c:pt>
                <c:pt idx="11">
                  <c:v>Адміністрація Заводського району  </c:v>
                </c:pt>
                <c:pt idx="12">
                  <c:v> Адміністрація Центрального району </c:v>
                </c:pt>
                <c:pt idx="13">
                  <c:v> Адміністрація Корабельного району  </c:v>
                </c:pt>
                <c:pt idx="14">
                  <c:v> Управління з надзвичайних ситуацій </c:v>
                </c:pt>
                <c:pt idx="15">
                  <c:v>Департамент енергетики, енергозбереження </c:v>
                </c:pt>
                <c:pt idx="16">
                  <c:v>Департамент фінансового контролю</c:v>
                </c:pt>
                <c:pt idx="17">
                  <c:v>Управління капітального будівництва</c:v>
                </c:pt>
                <c:pt idx="18">
                  <c:v>Управління державного арх.. буд контролю</c:v>
                </c:pt>
                <c:pt idx="19">
                  <c:v>Управління Комунального майна</c:v>
                </c:pt>
                <c:pt idx="20">
                  <c:v>Департамент адмінпослуг</c:v>
                </c:pt>
                <c:pt idx="21">
                  <c:v>СЕРЕДНІ ВИТРАТИ</c:v>
                </c:pt>
              </c:strCache>
            </c:strRef>
          </c:cat>
          <c:val>
            <c:numRef>
              <c:f>'зарплаты чиновников'!$E$4:$E$25</c:f>
              <c:numCache>
                <c:formatCode>General</c:formatCode>
                <c:ptCount val="22"/>
                <c:pt idx="0">
                  <c:v>136.26599999999999</c:v>
                </c:pt>
                <c:pt idx="1">
                  <c:v>145.72399999999999</c:v>
                </c:pt>
                <c:pt idx="2">
                  <c:v>208.67599999999999</c:v>
                </c:pt>
                <c:pt idx="3">
                  <c:v>138.47200000000001</c:v>
                </c:pt>
                <c:pt idx="4">
                  <c:v>148.79399999999998</c:v>
                </c:pt>
                <c:pt idx="5">
                  <c:v>162.63999999999999</c:v>
                </c:pt>
                <c:pt idx="6">
                  <c:v>143.917</c:v>
                </c:pt>
                <c:pt idx="7">
                  <c:v>142.72</c:v>
                </c:pt>
                <c:pt idx="8">
                  <c:v>143.29599999999999</c:v>
                </c:pt>
                <c:pt idx="9">
                  <c:v>160.93</c:v>
                </c:pt>
                <c:pt idx="10">
                  <c:v>157.50200000000001</c:v>
                </c:pt>
                <c:pt idx="11">
                  <c:v>148.45600000000007</c:v>
                </c:pt>
                <c:pt idx="12">
                  <c:v>76.92</c:v>
                </c:pt>
                <c:pt idx="13">
                  <c:v>156.71799999999999</c:v>
                </c:pt>
                <c:pt idx="14">
                  <c:v>149.72899999999998</c:v>
                </c:pt>
                <c:pt idx="15">
                  <c:v>126.10799999999999</c:v>
                </c:pt>
                <c:pt idx="16">
                  <c:v>108.883</c:v>
                </c:pt>
                <c:pt idx="17">
                  <c:v>150.023</c:v>
                </c:pt>
                <c:pt idx="18">
                  <c:v>264.91199999999725</c:v>
                </c:pt>
                <c:pt idx="19">
                  <c:v>138.31700000000001</c:v>
                </c:pt>
                <c:pt idx="20">
                  <c:v>83.60299999999998</c:v>
                </c:pt>
                <c:pt idx="21">
                  <c:v>147.26999999999998</c:v>
                </c:pt>
              </c:numCache>
            </c:numRef>
          </c:val>
        </c:ser>
        <c:axId val="78132352"/>
        <c:axId val="78133888"/>
      </c:barChart>
      <c:catAx>
        <c:axId val="78132352"/>
        <c:scaling>
          <c:orientation val="minMax"/>
        </c:scaling>
        <c:axPos val="l"/>
        <c:tickLblPos val="nextTo"/>
        <c:crossAx val="78133888"/>
        <c:crosses val="autoZero"/>
        <c:auto val="1"/>
        <c:lblAlgn val="ctr"/>
        <c:lblOffset val="100"/>
      </c:catAx>
      <c:valAx>
        <c:axId val="78133888"/>
        <c:scaling>
          <c:orientation val="minMax"/>
        </c:scaling>
        <c:axPos val="b"/>
        <c:majorGridlines/>
        <c:numFmt formatCode="General" sourceLinked="1"/>
        <c:tickLblPos val="nextTo"/>
        <c:crossAx val="78132352"/>
        <c:crosses val="autoZero"/>
        <c:crossBetween val="between"/>
      </c:valAx>
    </c:plotArea>
    <c:plotVisOnly val="1"/>
  </c:chart>
  <c:txPr>
    <a:bodyPr/>
    <a:lstStyle/>
    <a:p>
      <a:pPr>
        <a:defRPr sz="800">
          <a:latin typeface="Book Antiqua" pitchFamily="18" charset="0"/>
        </a:defRPr>
      </a:pPr>
      <a:endParaRPr lang="ru-RU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7"/>
  <c:chart>
    <c:title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'Освіта школа '!$F$28</c:f>
              <c:strCache>
                <c:ptCount val="1"/>
                <c:pt idx="0">
                  <c:v>Витрати на утримання 1 учня в ЗОШ, тис. грн за 2017р</c:v>
                </c:pt>
              </c:strCache>
            </c:strRef>
          </c:tx>
          <c:dLbls>
            <c:showVal val="1"/>
          </c:dLbls>
          <c:cat>
            <c:strRef>
              <c:f>'Освіта школа '!$E$29:$E$48</c:f>
              <c:strCache>
                <c:ptCount val="20"/>
                <c:pt idx="0">
                  <c:v>Міський бюджет м. Вознесенськ</c:v>
                </c:pt>
                <c:pt idx="1">
                  <c:v>Міський бюджет м. Миколаїв </c:v>
                </c:pt>
                <c:pt idx="2">
                  <c:v>Міський бюджет м. Херсон</c:v>
                </c:pt>
                <c:pt idx="3">
                  <c:v>Міський бюджет м. Дніпро </c:v>
                </c:pt>
                <c:pt idx="4">
                  <c:v>Міський бюджет м. Каховка</c:v>
                </c:pt>
                <c:pt idx="5">
                  <c:v>Міський бюджет м. Одеса</c:v>
                </c:pt>
                <c:pt idx="6">
                  <c:v>Міський бюджет м. Нова Каховка</c:v>
                </c:pt>
                <c:pt idx="7">
                  <c:v>Біляївська ОТГ  (Одеська область)</c:v>
                </c:pt>
                <c:pt idx="8">
                  <c:v>Міський бюджет м. Нововолинськ</c:v>
                </c:pt>
                <c:pt idx="9">
                  <c:v>Томаківська ОТГ (Дніпропетровська область)</c:v>
                </c:pt>
                <c:pt idx="10">
                  <c:v> Присиваська ОТГ (Херсонська область)</c:v>
                </c:pt>
                <c:pt idx="11">
                  <c:v> Воскресенська ОТГ (Миколаївська область)</c:v>
                </c:pt>
                <c:pt idx="12">
                  <c:v>Баштанська ОТГ  (Миколаївська область)</c:v>
                </c:pt>
                <c:pt idx="13">
                  <c:v>Новоолександрівська ОТГ (Дніпропетровська область)</c:v>
                </c:pt>
                <c:pt idx="14">
                  <c:v>Чаплинська ОТГ  (Херсонська область область)</c:v>
                </c:pt>
                <c:pt idx="15">
                  <c:v>Асканія Нова ОТГ </c:v>
                </c:pt>
                <c:pt idx="16">
                  <c:v>Судововишнянська (Львівська область</c:v>
                </c:pt>
                <c:pt idx="17">
                  <c:v>Старосинявська ОТГ (Хмельницька)</c:v>
                </c:pt>
                <c:pt idx="18">
                  <c:v>Київ (Подільська РДА)</c:v>
                </c:pt>
                <c:pt idx="19">
                  <c:v>Київ (Святошинська РДА)</c:v>
                </c:pt>
              </c:strCache>
            </c:strRef>
          </c:cat>
          <c:val>
            <c:numRef>
              <c:f>'Освіта школа '!$F$29:$F$48</c:f>
              <c:numCache>
                <c:formatCode>General</c:formatCode>
                <c:ptCount val="20"/>
                <c:pt idx="0">
                  <c:v>13.98</c:v>
                </c:pt>
                <c:pt idx="1">
                  <c:v>12.59</c:v>
                </c:pt>
                <c:pt idx="2" formatCode="0.00">
                  <c:v>16.888999999999989</c:v>
                </c:pt>
                <c:pt idx="3">
                  <c:v>15.883000000000004</c:v>
                </c:pt>
                <c:pt idx="4" formatCode="0.00">
                  <c:v>21.259999999999987</c:v>
                </c:pt>
                <c:pt idx="5">
                  <c:v>8.58</c:v>
                </c:pt>
                <c:pt idx="6">
                  <c:v>21.259999999999987</c:v>
                </c:pt>
                <c:pt idx="7">
                  <c:v>15.84</c:v>
                </c:pt>
                <c:pt idx="8">
                  <c:v>13.229999999999999</c:v>
                </c:pt>
                <c:pt idx="9">
                  <c:v>10.92</c:v>
                </c:pt>
                <c:pt idx="10">
                  <c:v>32.410000000000004</c:v>
                </c:pt>
                <c:pt idx="11">
                  <c:v>8.4700000000000006</c:v>
                </c:pt>
                <c:pt idx="12">
                  <c:v>9.75</c:v>
                </c:pt>
                <c:pt idx="13">
                  <c:v>37.230000000000011</c:v>
                </c:pt>
                <c:pt idx="14">
                  <c:v>19.09</c:v>
                </c:pt>
                <c:pt idx="15">
                  <c:v>25.4</c:v>
                </c:pt>
                <c:pt idx="16">
                  <c:v>16.979999999999986</c:v>
                </c:pt>
                <c:pt idx="17">
                  <c:v>30.18</c:v>
                </c:pt>
                <c:pt idx="18">
                  <c:v>18.547000000000001</c:v>
                </c:pt>
                <c:pt idx="19">
                  <c:v>17.279999999999987</c:v>
                </c:pt>
              </c:numCache>
            </c:numRef>
          </c:val>
        </c:ser>
        <c:axId val="76335744"/>
        <c:axId val="76341632"/>
      </c:barChart>
      <c:catAx>
        <c:axId val="76335744"/>
        <c:scaling>
          <c:orientation val="minMax"/>
        </c:scaling>
        <c:axPos val="b"/>
        <c:tickLblPos val="nextTo"/>
        <c:crossAx val="76341632"/>
        <c:crosses val="autoZero"/>
        <c:auto val="1"/>
        <c:lblAlgn val="ctr"/>
        <c:lblOffset val="100"/>
      </c:catAx>
      <c:valAx>
        <c:axId val="76341632"/>
        <c:scaling>
          <c:orientation val="minMax"/>
        </c:scaling>
        <c:axPos val="l"/>
        <c:majorGridlines/>
        <c:numFmt formatCode="General" sourceLinked="1"/>
        <c:tickLblPos val="nextTo"/>
        <c:crossAx val="76335744"/>
        <c:crosses val="autoZero"/>
        <c:crossBetween val="between"/>
      </c:valAx>
    </c:plotArea>
    <c:plotVisOnly val="1"/>
  </c:chart>
  <c:txPr>
    <a:bodyPr/>
    <a:lstStyle/>
    <a:p>
      <a:pPr>
        <a:defRPr sz="800">
          <a:latin typeface="Book Antiqua" pitchFamily="18" charset="0"/>
        </a:defRPr>
      </a:pPr>
      <a:endParaRPr lang="ru-RU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8"/>
  <c:chart>
    <c:title>
      <c:tx>
        <c:rich>
          <a:bodyPr/>
          <a:lstStyle/>
          <a:p>
            <a:pPr>
              <a:defRPr/>
            </a:pPr>
            <a:r>
              <a:rPr lang="ru-RU"/>
              <a:t>Кількість днів відвідування ЗОШ за 2017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'Освіта школа '!$F$51</c:f>
              <c:strCache>
                <c:ptCount val="1"/>
                <c:pt idx="0">
                  <c:v>кількість днів відвідування за 2017</c:v>
                </c:pt>
              </c:strCache>
            </c:strRef>
          </c:tx>
          <c:dLbls>
            <c:showVal val="1"/>
          </c:dLbls>
          <c:cat>
            <c:strRef>
              <c:f>'Освіта школа '!$E$52:$E$71</c:f>
              <c:strCache>
                <c:ptCount val="20"/>
                <c:pt idx="0">
                  <c:v>Міський бюджет м. Вознесенськ</c:v>
                </c:pt>
                <c:pt idx="1">
                  <c:v>Міський бюджет м. Миколаїв </c:v>
                </c:pt>
                <c:pt idx="2">
                  <c:v>Міський бюджет м. Херсон</c:v>
                </c:pt>
                <c:pt idx="3">
                  <c:v>Міський бюджет м. Дніпро </c:v>
                </c:pt>
                <c:pt idx="4">
                  <c:v>Міський бюджет м. Каховка</c:v>
                </c:pt>
                <c:pt idx="5">
                  <c:v>Міський бюджет м. Одеса</c:v>
                </c:pt>
                <c:pt idx="6">
                  <c:v>Міський бюджет м. Нова Каховка</c:v>
                </c:pt>
                <c:pt idx="7">
                  <c:v>Біляївська ОТГ  (Одеська область)</c:v>
                </c:pt>
                <c:pt idx="8">
                  <c:v>Міський бюджет м. Нововолинськ</c:v>
                </c:pt>
                <c:pt idx="9">
                  <c:v>Томаківська ОТГ (Дніпропетровська область)</c:v>
                </c:pt>
                <c:pt idx="10">
                  <c:v> Присиваська ОТГ (Херсонська область)</c:v>
                </c:pt>
                <c:pt idx="11">
                  <c:v> Воскресенська ОТГ (Миколаївська область)</c:v>
                </c:pt>
                <c:pt idx="12">
                  <c:v>Баштанська ОТГ  (Миколаївська область)</c:v>
                </c:pt>
                <c:pt idx="13">
                  <c:v>Новоолександрівська ОТГ (Дніпропетровська область)</c:v>
                </c:pt>
                <c:pt idx="14">
                  <c:v>Чаплинська ОТГ  (Херсонська область область)</c:v>
                </c:pt>
                <c:pt idx="15">
                  <c:v>Асканія Нова ОТГ </c:v>
                </c:pt>
                <c:pt idx="16">
                  <c:v>Судововишнянська (Львівська область</c:v>
                </c:pt>
                <c:pt idx="17">
                  <c:v>Старосинявська ОТГ (Хмельницька)</c:v>
                </c:pt>
                <c:pt idx="18">
                  <c:v>Київ (Подільська РДА)</c:v>
                </c:pt>
                <c:pt idx="19">
                  <c:v>Київ (Святошинська РДА)</c:v>
                </c:pt>
              </c:strCache>
            </c:strRef>
          </c:cat>
          <c:val>
            <c:numRef>
              <c:f>'Освіта школа '!$F$52:$F$71</c:f>
              <c:numCache>
                <c:formatCode>General</c:formatCode>
                <c:ptCount val="20"/>
                <c:pt idx="0">
                  <c:v>138</c:v>
                </c:pt>
                <c:pt idx="1">
                  <c:v>159</c:v>
                </c:pt>
                <c:pt idx="2">
                  <c:v>155</c:v>
                </c:pt>
                <c:pt idx="3">
                  <c:v>139</c:v>
                </c:pt>
                <c:pt idx="4">
                  <c:v>147</c:v>
                </c:pt>
                <c:pt idx="5">
                  <c:v>124</c:v>
                </c:pt>
                <c:pt idx="6">
                  <c:v>184</c:v>
                </c:pt>
                <c:pt idx="7">
                  <c:v>173</c:v>
                </c:pt>
                <c:pt idx="8">
                  <c:v>148</c:v>
                </c:pt>
                <c:pt idx="9">
                  <c:v>75</c:v>
                </c:pt>
                <c:pt idx="10">
                  <c:v>168</c:v>
                </c:pt>
                <c:pt idx="11">
                  <c:v>167</c:v>
                </c:pt>
                <c:pt idx="12">
                  <c:v>176</c:v>
                </c:pt>
                <c:pt idx="13">
                  <c:v>165</c:v>
                </c:pt>
                <c:pt idx="14">
                  <c:v>168</c:v>
                </c:pt>
                <c:pt idx="15">
                  <c:v>168</c:v>
                </c:pt>
                <c:pt idx="16">
                  <c:v>175</c:v>
                </c:pt>
                <c:pt idx="17">
                  <c:v>169</c:v>
                </c:pt>
                <c:pt idx="18">
                  <c:v>148</c:v>
                </c:pt>
                <c:pt idx="19">
                  <c:v>130</c:v>
                </c:pt>
              </c:numCache>
            </c:numRef>
          </c:val>
        </c:ser>
        <c:axId val="79057280"/>
        <c:axId val="79058816"/>
      </c:barChart>
      <c:catAx>
        <c:axId val="79057280"/>
        <c:scaling>
          <c:orientation val="minMax"/>
        </c:scaling>
        <c:axPos val="b"/>
        <c:tickLblPos val="nextTo"/>
        <c:crossAx val="79058816"/>
        <c:crosses val="autoZero"/>
        <c:auto val="1"/>
        <c:lblAlgn val="ctr"/>
        <c:lblOffset val="100"/>
      </c:catAx>
      <c:valAx>
        <c:axId val="79058816"/>
        <c:scaling>
          <c:orientation val="minMax"/>
        </c:scaling>
        <c:axPos val="l"/>
        <c:majorGridlines/>
        <c:numFmt formatCode="General" sourceLinked="1"/>
        <c:tickLblPos val="nextTo"/>
        <c:crossAx val="79057280"/>
        <c:crosses val="autoZero"/>
        <c:crossBetween val="between"/>
      </c:valAx>
    </c:plotArea>
    <c:plotVisOnly val="1"/>
  </c:chart>
  <c:txPr>
    <a:bodyPr/>
    <a:lstStyle/>
    <a:p>
      <a:pPr>
        <a:defRPr sz="800">
          <a:latin typeface="Book Antiqua" pitchFamily="18" charset="0"/>
        </a:defRPr>
      </a:pPr>
      <a:endParaRPr lang="ru-RU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9"/>
  <c:chart>
    <c:title>
      <c:tx>
        <c:rich>
          <a:bodyPr/>
          <a:lstStyle/>
          <a:p>
            <a:pPr>
              <a:defRPr/>
            </a:pPr>
            <a:r>
              <a:rPr lang="ru-RU"/>
              <a:t>Вартість 1 дня 1 учня в 2017р, грн</a:t>
            </a:r>
          </a:p>
        </c:rich>
      </c:tx>
      <c:layout>
        <c:manualLayout>
          <c:xMode val="edge"/>
          <c:yMode val="edge"/>
          <c:x val="0.34354422541025931"/>
          <c:y val="2.7573529411764896E-2"/>
        </c:manualLayout>
      </c:layout>
    </c:title>
    <c:plotArea>
      <c:layout/>
      <c:barChart>
        <c:barDir val="col"/>
        <c:grouping val="clustered"/>
        <c:ser>
          <c:idx val="0"/>
          <c:order val="0"/>
          <c:tx>
            <c:strRef>
              <c:f>'Освіта школа '!$C$75</c:f>
              <c:strCache>
                <c:ptCount val="1"/>
                <c:pt idx="0">
                  <c:v>вартість 1 дня дитини, грн</c:v>
                </c:pt>
              </c:strCache>
            </c:strRef>
          </c:tx>
          <c:dLbls>
            <c:showVal val="1"/>
          </c:dLbls>
          <c:cat>
            <c:strRef>
              <c:f>'Освіта школа '!$B$76:$B$95</c:f>
              <c:strCache>
                <c:ptCount val="20"/>
                <c:pt idx="0">
                  <c:v>Міський бюджет м. Вознесенськ</c:v>
                </c:pt>
                <c:pt idx="1">
                  <c:v>Міський бюджет м. Миколаїв </c:v>
                </c:pt>
                <c:pt idx="2">
                  <c:v>Міський бюджет м. Херсон</c:v>
                </c:pt>
                <c:pt idx="3">
                  <c:v>Міський бюджет м. Дніпро </c:v>
                </c:pt>
                <c:pt idx="4">
                  <c:v>Міський бюджет м. Каховка</c:v>
                </c:pt>
                <c:pt idx="5">
                  <c:v>Міський бюджет м. Одеса</c:v>
                </c:pt>
                <c:pt idx="6">
                  <c:v>Міський бюджет м. Нова Каховка</c:v>
                </c:pt>
                <c:pt idx="7">
                  <c:v>Біляївська ОТГ  (Одеська область)</c:v>
                </c:pt>
                <c:pt idx="8">
                  <c:v>Міський бюджет м. Нововолинськ</c:v>
                </c:pt>
                <c:pt idx="9">
                  <c:v>Томаківська ОТГ (Дніпропетровська область)</c:v>
                </c:pt>
                <c:pt idx="10">
                  <c:v> Присиваська ОТГ (Херсонська область)</c:v>
                </c:pt>
                <c:pt idx="11">
                  <c:v> Воскресенська ОТГ (Миколаївська область)</c:v>
                </c:pt>
                <c:pt idx="12">
                  <c:v>Баштанська ОТГ  (Миколаївська область)</c:v>
                </c:pt>
                <c:pt idx="13">
                  <c:v>Новоолександрівська ОТГ (Дніпропетровська область)</c:v>
                </c:pt>
                <c:pt idx="14">
                  <c:v>Чаплинська ОТГ  (Херсонська область область)</c:v>
                </c:pt>
                <c:pt idx="15">
                  <c:v>Асканія Нова ОТГ </c:v>
                </c:pt>
                <c:pt idx="16">
                  <c:v>Судововишнянська (Львівська область</c:v>
                </c:pt>
                <c:pt idx="17">
                  <c:v>Старосинявська ОТГ (Хмельницька)</c:v>
                </c:pt>
                <c:pt idx="18">
                  <c:v>Київ (Подільська РДА)</c:v>
                </c:pt>
                <c:pt idx="19">
                  <c:v>Київ (Святошинська РДА)</c:v>
                </c:pt>
              </c:strCache>
            </c:strRef>
          </c:cat>
          <c:val>
            <c:numRef>
              <c:f>'Освіта школа '!$C$76:$C$95</c:f>
              <c:numCache>
                <c:formatCode>General</c:formatCode>
                <c:ptCount val="20"/>
                <c:pt idx="0">
                  <c:v>101.3</c:v>
                </c:pt>
                <c:pt idx="1">
                  <c:v>79.179999999999978</c:v>
                </c:pt>
                <c:pt idx="2">
                  <c:v>108.96000000000002</c:v>
                </c:pt>
                <c:pt idx="3">
                  <c:v>114.27</c:v>
                </c:pt>
                <c:pt idx="4">
                  <c:v>106.93</c:v>
                </c:pt>
                <c:pt idx="5">
                  <c:v>69.19</c:v>
                </c:pt>
                <c:pt idx="6">
                  <c:v>115.54</c:v>
                </c:pt>
                <c:pt idx="7">
                  <c:v>91.56</c:v>
                </c:pt>
                <c:pt idx="8">
                  <c:v>89.39</c:v>
                </c:pt>
                <c:pt idx="9">
                  <c:v>145.6</c:v>
                </c:pt>
                <c:pt idx="10">
                  <c:v>192.92000000000004</c:v>
                </c:pt>
                <c:pt idx="11">
                  <c:v>50.720000000000013</c:v>
                </c:pt>
                <c:pt idx="12">
                  <c:v>55.4</c:v>
                </c:pt>
                <c:pt idx="13">
                  <c:v>225.64</c:v>
                </c:pt>
                <c:pt idx="14">
                  <c:v>113.63</c:v>
                </c:pt>
                <c:pt idx="15">
                  <c:v>151.19</c:v>
                </c:pt>
                <c:pt idx="16">
                  <c:v>97.03</c:v>
                </c:pt>
                <c:pt idx="17">
                  <c:v>178.58</c:v>
                </c:pt>
                <c:pt idx="18">
                  <c:v>125.32</c:v>
                </c:pt>
                <c:pt idx="19">
                  <c:v>132.91999999999999</c:v>
                </c:pt>
              </c:numCache>
            </c:numRef>
          </c:val>
        </c:ser>
        <c:axId val="81790848"/>
        <c:axId val="81792384"/>
      </c:barChart>
      <c:catAx>
        <c:axId val="81790848"/>
        <c:scaling>
          <c:orientation val="minMax"/>
        </c:scaling>
        <c:axPos val="b"/>
        <c:tickLblPos val="nextTo"/>
        <c:crossAx val="81792384"/>
        <c:crosses val="autoZero"/>
        <c:auto val="1"/>
        <c:lblAlgn val="ctr"/>
        <c:lblOffset val="100"/>
      </c:catAx>
      <c:valAx>
        <c:axId val="81792384"/>
        <c:scaling>
          <c:orientation val="minMax"/>
        </c:scaling>
        <c:axPos val="l"/>
        <c:majorGridlines/>
        <c:numFmt formatCode="General" sourceLinked="1"/>
        <c:tickLblPos val="nextTo"/>
        <c:crossAx val="81790848"/>
        <c:crosses val="autoZero"/>
        <c:crossBetween val="between"/>
      </c:valAx>
    </c:plotArea>
    <c:plotVisOnly val="1"/>
  </c:chart>
  <c:txPr>
    <a:bodyPr/>
    <a:lstStyle/>
    <a:p>
      <a:pPr>
        <a:defRPr sz="800">
          <a:latin typeface="Book Antiqua" pitchFamily="18" charset="0"/>
        </a:defRPr>
      </a:pPr>
      <a:endParaRPr lang="ru-RU"/>
    </a:p>
  </c:tx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6"/>
  <c:chart>
    <c:plotArea>
      <c:layout>
        <c:manualLayout>
          <c:layoutTarget val="inner"/>
          <c:xMode val="edge"/>
          <c:yMode val="edge"/>
          <c:x val="4.7829487263912812E-2"/>
          <c:y val="3.3950617283950615E-2"/>
          <c:w val="0.7768100672003857"/>
          <c:h val="0.47618839311752947"/>
        </c:manualLayout>
      </c:layout>
      <c:barChart>
        <c:barDir val="col"/>
        <c:grouping val="clustered"/>
        <c:ser>
          <c:idx val="0"/>
          <c:order val="0"/>
          <c:tx>
            <c:strRef>
              <c:f>'Багатопроф.мед доп-стац 2010'!$F$27</c:f>
              <c:strCache>
                <c:ptCount val="1"/>
                <c:pt idx="0">
                  <c:v>завантаженість ліжкового фонду у звичайних стаціонарах -2017, дні</c:v>
                </c:pt>
              </c:strCache>
            </c:strRef>
          </c:tx>
          <c:dLbls>
            <c:showVal val="1"/>
          </c:dLbls>
          <c:cat>
            <c:multiLvlStrRef>
              <c:f>'Багатопроф.мед доп-стац 2010'!$D$28:$E$44</c:f>
              <c:multiLvlStrCache>
                <c:ptCount val="17"/>
                <c:lvl>
                  <c:pt idx="0">
                    <c:v>Міський бюджет м. Вознесенськ</c:v>
                  </c:pt>
                  <c:pt idx="1">
                    <c:v>Міський бюджет м. Миколаїв </c:v>
                  </c:pt>
                  <c:pt idx="2">
                    <c:v>Міський бюджет м. Херсон</c:v>
                  </c:pt>
                  <c:pt idx="3">
                    <c:v>Міський бюджет м. Дніпро </c:v>
                  </c:pt>
                  <c:pt idx="4">
                    <c:v>Міський бюджет м. Одеса</c:v>
                  </c:pt>
                  <c:pt idx="5">
                    <c:v>Міський бюджет м. Нова Каховка</c:v>
                  </c:pt>
                  <c:pt idx="6">
                    <c:v>Міський бюджет м. Нововолинськ</c:v>
                  </c:pt>
                  <c:pt idx="7">
                    <c:v>Міський бюджет м. Запоріжжя</c:v>
                  </c:pt>
                  <c:pt idx="8">
                    <c:v>Крижопільська РДА (Вінницька область)</c:v>
                  </c:pt>
                  <c:pt idx="9">
                    <c:v>Ніжинська мііська рада  (Чернігівська область)</c:v>
                  </c:pt>
                  <c:pt idx="10">
                    <c:v>Обухівська РДА</c:v>
                  </c:pt>
                  <c:pt idx="11">
                    <c:v>Судововишнянська (Львівська область</c:v>
                  </c:pt>
                  <c:pt idx="12">
                    <c:v>Старосинявська ОТГ (Хмельницька)</c:v>
                  </c:pt>
                  <c:pt idx="13">
                    <c:v>Скадовська РДА</c:v>
                  </c:pt>
                  <c:pt idx="14">
                    <c:v>Полтавська РДА</c:v>
                  </c:pt>
                  <c:pt idx="15">
                    <c:v>Здолбунівська РДА</c:v>
                  </c:pt>
                  <c:pt idx="16">
                    <c:v>Рівненська РДА (Рівненська область)</c:v>
                  </c:pt>
                </c:lvl>
                <c:lvl>
                  <c:pt idx="0">
                    <c:v>Ефективність використання бюджетних коштів місцевих бюдженів в галузі "Багатопрофільна медична допомога (звичайний стаціонар)…"</c:v>
                  </c:pt>
                </c:lvl>
              </c:multiLvlStrCache>
            </c:multiLvlStrRef>
          </c:cat>
          <c:val>
            <c:numRef>
              <c:f>'Багатопроф.мед доп-стац 2010'!$F$28:$F$44</c:f>
              <c:numCache>
                <c:formatCode>General</c:formatCode>
                <c:ptCount val="17"/>
                <c:pt idx="0">
                  <c:v>328.5</c:v>
                </c:pt>
                <c:pt idx="1">
                  <c:v>335</c:v>
                </c:pt>
                <c:pt idx="2">
                  <c:v>349.56</c:v>
                </c:pt>
                <c:pt idx="3">
                  <c:v>293</c:v>
                </c:pt>
                <c:pt idx="4">
                  <c:v>332</c:v>
                </c:pt>
                <c:pt idx="5">
                  <c:v>333.3</c:v>
                </c:pt>
                <c:pt idx="6">
                  <c:v>338</c:v>
                </c:pt>
                <c:pt idx="7">
                  <c:v>297</c:v>
                </c:pt>
                <c:pt idx="8">
                  <c:v>340</c:v>
                </c:pt>
                <c:pt idx="9">
                  <c:v>353</c:v>
                </c:pt>
                <c:pt idx="10">
                  <c:v>364.5</c:v>
                </c:pt>
                <c:pt idx="11" formatCode="0">
                  <c:v>467</c:v>
                </c:pt>
                <c:pt idx="12" formatCode="0">
                  <c:v>93</c:v>
                </c:pt>
                <c:pt idx="13" formatCode="0">
                  <c:v>310.7</c:v>
                </c:pt>
                <c:pt idx="14" formatCode="0">
                  <c:v>321</c:v>
                </c:pt>
                <c:pt idx="15" formatCode="0">
                  <c:v>346</c:v>
                </c:pt>
                <c:pt idx="16" formatCode="0">
                  <c:v>822</c:v>
                </c:pt>
              </c:numCache>
            </c:numRef>
          </c:val>
        </c:ser>
        <c:ser>
          <c:idx val="1"/>
          <c:order val="1"/>
          <c:tx>
            <c:strRef>
              <c:f>'Багатопроф.мед доп-стац 2010'!$G$27</c:f>
              <c:strCache>
                <c:ptCount val="1"/>
                <c:pt idx="0">
                  <c:v>середня тривалість лікування в стаціонарі одного хворого за 2017р, дні</c:v>
                </c:pt>
              </c:strCache>
            </c:strRef>
          </c:tx>
          <c:dLbls>
            <c:showVal val="1"/>
          </c:dLbls>
          <c:cat>
            <c:multiLvlStrRef>
              <c:f>'Багатопроф.мед доп-стац 2010'!$D$28:$E$44</c:f>
              <c:multiLvlStrCache>
                <c:ptCount val="17"/>
                <c:lvl>
                  <c:pt idx="0">
                    <c:v>Міський бюджет м. Вознесенськ</c:v>
                  </c:pt>
                  <c:pt idx="1">
                    <c:v>Міський бюджет м. Миколаїв </c:v>
                  </c:pt>
                  <c:pt idx="2">
                    <c:v>Міський бюджет м. Херсон</c:v>
                  </c:pt>
                  <c:pt idx="3">
                    <c:v>Міський бюджет м. Дніпро </c:v>
                  </c:pt>
                  <c:pt idx="4">
                    <c:v>Міський бюджет м. Одеса</c:v>
                  </c:pt>
                  <c:pt idx="5">
                    <c:v>Міський бюджет м. Нова Каховка</c:v>
                  </c:pt>
                  <c:pt idx="6">
                    <c:v>Міський бюджет м. Нововолинськ</c:v>
                  </c:pt>
                  <c:pt idx="7">
                    <c:v>Міський бюджет м. Запоріжжя</c:v>
                  </c:pt>
                  <c:pt idx="8">
                    <c:v>Крижопільська РДА (Вінницька область)</c:v>
                  </c:pt>
                  <c:pt idx="9">
                    <c:v>Ніжинська мііська рада  (Чернігівська область)</c:v>
                  </c:pt>
                  <c:pt idx="10">
                    <c:v>Обухівська РДА</c:v>
                  </c:pt>
                  <c:pt idx="11">
                    <c:v>Судововишнянська (Львівська область</c:v>
                  </c:pt>
                  <c:pt idx="12">
                    <c:v>Старосинявська ОТГ (Хмельницька)</c:v>
                  </c:pt>
                  <c:pt idx="13">
                    <c:v>Скадовська РДА</c:v>
                  </c:pt>
                  <c:pt idx="14">
                    <c:v>Полтавська РДА</c:v>
                  </c:pt>
                  <c:pt idx="15">
                    <c:v>Здолбунівська РДА</c:v>
                  </c:pt>
                  <c:pt idx="16">
                    <c:v>Рівненська РДА (Рівненська область)</c:v>
                  </c:pt>
                </c:lvl>
                <c:lvl>
                  <c:pt idx="0">
                    <c:v>Ефективність використання бюджетних коштів місцевих бюдженів в галузі "Багатопрофільна медична допомога (звичайний стаціонар)…"</c:v>
                  </c:pt>
                </c:lvl>
              </c:multiLvlStrCache>
            </c:multiLvlStrRef>
          </c:cat>
          <c:val>
            <c:numRef>
              <c:f>'Багатопроф.мед доп-стац 2010'!$G$28:$G$44</c:f>
              <c:numCache>
                <c:formatCode>General</c:formatCode>
                <c:ptCount val="17"/>
                <c:pt idx="0">
                  <c:v>9.3000000000000007</c:v>
                </c:pt>
                <c:pt idx="1">
                  <c:v>10.5</c:v>
                </c:pt>
                <c:pt idx="3">
                  <c:v>11</c:v>
                </c:pt>
                <c:pt idx="4">
                  <c:v>10.8</c:v>
                </c:pt>
                <c:pt idx="5">
                  <c:v>9.75</c:v>
                </c:pt>
                <c:pt idx="6">
                  <c:v>9.6</c:v>
                </c:pt>
                <c:pt idx="7">
                  <c:v>10.9</c:v>
                </c:pt>
                <c:pt idx="8">
                  <c:v>7.2</c:v>
                </c:pt>
                <c:pt idx="9">
                  <c:v>11.4</c:v>
                </c:pt>
                <c:pt idx="10">
                  <c:v>9.2000000000000011</c:v>
                </c:pt>
                <c:pt idx="11" formatCode="0">
                  <c:v>15</c:v>
                </c:pt>
                <c:pt idx="12">
                  <c:v>9.2000000000000011</c:v>
                </c:pt>
                <c:pt idx="13">
                  <c:v>8.5</c:v>
                </c:pt>
                <c:pt idx="14">
                  <c:v>8.2000000000000011</c:v>
                </c:pt>
                <c:pt idx="15">
                  <c:v>8.4</c:v>
                </c:pt>
                <c:pt idx="16">
                  <c:v>9.9</c:v>
                </c:pt>
              </c:numCache>
            </c:numRef>
          </c:val>
        </c:ser>
        <c:axId val="81834752"/>
        <c:axId val="81836288"/>
      </c:barChart>
      <c:catAx>
        <c:axId val="81834752"/>
        <c:scaling>
          <c:orientation val="minMax"/>
        </c:scaling>
        <c:axPos val="b"/>
        <c:tickLblPos val="nextTo"/>
        <c:crossAx val="81836288"/>
        <c:crosses val="autoZero"/>
        <c:auto val="1"/>
        <c:lblAlgn val="ctr"/>
        <c:lblOffset val="100"/>
      </c:catAx>
      <c:valAx>
        <c:axId val="81836288"/>
        <c:scaling>
          <c:orientation val="minMax"/>
        </c:scaling>
        <c:axPos val="l"/>
        <c:majorGridlines/>
        <c:numFmt formatCode="General" sourceLinked="1"/>
        <c:tickLblPos val="nextTo"/>
        <c:crossAx val="8183475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4216241237390121"/>
          <c:y val="0.20141486149344345"/>
          <c:w val="0.1482796012505605"/>
          <c:h val="0.5138995819966945"/>
        </c:manualLayout>
      </c:layout>
    </c:legend>
    <c:plotVisOnly val="1"/>
  </c:chart>
  <c:txPr>
    <a:bodyPr/>
    <a:lstStyle/>
    <a:p>
      <a:pPr>
        <a:defRPr sz="800">
          <a:latin typeface="Book Antiqua" pitchFamily="18" charset="0"/>
        </a:defRPr>
      </a:pPr>
      <a:endParaRPr lang="ru-RU"/>
    </a:p>
  </c:txPr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6"/>
  <c:chart>
    <c:plotArea>
      <c:layout>
        <c:manualLayout>
          <c:layoutTarget val="inner"/>
          <c:xMode val="edge"/>
          <c:yMode val="edge"/>
          <c:x val="0.12084637198192005"/>
          <c:y val="1.5466558414289348E-2"/>
          <c:w val="0.78704455040933463"/>
          <c:h val="0.40891682297936754"/>
        </c:manualLayout>
      </c:layout>
      <c:barChart>
        <c:barDir val="col"/>
        <c:grouping val="clustered"/>
        <c:ser>
          <c:idx val="0"/>
          <c:order val="0"/>
          <c:tx>
            <c:strRef>
              <c:f>'Багатопроф.мед доп-стац 2010'!$F$50</c:f>
              <c:strCache>
                <c:ptCount val="1"/>
                <c:pt idx="0">
                  <c:v>Кількість прікріпленого населення, тис. осіб</c:v>
                </c:pt>
              </c:strCache>
            </c:strRef>
          </c:tx>
          <c:dLbls>
            <c:showVal val="1"/>
          </c:dLbls>
          <c:cat>
            <c:multiLvlStrRef>
              <c:f>'Багатопроф.мед доп-стац 2010'!$D$51:$E$67</c:f>
              <c:multiLvlStrCache>
                <c:ptCount val="17"/>
                <c:lvl>
                  <c:pt idx="0">
                    <c:v>Міський бюджет м. Вознесенськ</c:v>
                  </c:pt>
                  <c:pt idx="1">
                    <c:v>Міський бюджет м. Миколаїв </c:v>
                  </c:pt>
                  <c:pt idx="2">
                    <c:v>Міський бюджет м. Херсон</c:v>
                  </c:pt>
                  <c:pt idx="3">
                    <c:v>Міський бюджет м. Дніпро </c:v>
                  </c:pt>
                  <c:pt idx="4">
                    <c:v>Міський бюджет м. Одеса</c:v>
                  </c:pt>
                  <c:pt idx="5">
                    <c:v>Міський бюджет м. Нова Каховка</c:v>
                  </c:pt>
                  <c:pt idx="6">
                    <c:v>Міський бюджет м. Нововолинськ</c:v>
                  </c:pt>
                  <c:pt idx="7">
                    <c:v>Міський бюджет м. Запоріжжя</c:v>
                  </c:pt>
                  <c:pt idx="8">
                    <c:v>Крижопільська РДА (Вінницька область)</c:v>
                  </c:pt>
                  <c:pt idx="9">
                    <c:v>Ніжинська мііська рада  (Чернігівська область)</c:v>
                  </c:pt>
                  <c:pt idx="10">
                    <c:v>Обухівська РДА</c:v>
                  </c:pt>
                  <c:pt idx="11">
                    <c:v>Судововишнянська (Львівська область</c:v>
                  </c:pt>
                  <c:pt idx="12">
                    <c:v>Старосинявська ОТГ (Хмельницька)</c:v>
                  </c:pt>
                  <c:pt idx="13">
                    <c:v>Скадовська РДА</c:v>
                  </c:pt>
                  <c:pt idx="14">
                    <c:v>Полтавська РДА</c:v>
                  </c:pt>
                  <c:pt idx="15">
                    <c:v>Здолбунівська РДА</c:v>
                  </c:pt>
                  <c:pt idx="16">
                    <c:v>Рівненська РДА (Рівненська область)</c:v>
                  </c:pt>
                </c:lvl>
                <c:lvl>
                  <c:pt idx="0">
                    <c:v>Ефективність використання бюджетних коштів місцевих бюдженів в галузі "Багатопрофільна медична допомога (звичайний стаціонар)…"</c:v>
                  </c:pt>
                </c:lvl>
              </c:multiLvlStrCache>
            </c:multiLvlStrRef>
          </c:cat>
          <c:val>
            <c:numRef>
              <c:f>'Багатопроф.мед доп-стац 2010'!$F$51:$F$67</c:f>
              <c:numCache>
                <c:formatCode>General</c:formatCode>
                <c:ptCount val="17"/>
                <c:pt idx="0">
                  <c:v>34960</c:v>
                </c:pt>
                <c:pt idx="1">
                  <c:v>430801</c:v>
                </c:pt>
                <c:pt idx="2" formatCode="0">
                  <c:v>329432</c:v>
                </c:pt>
                <c:pt idx="4">
                  <c:v>1010500</c:v>
                </c:pt>
                <c:pt idx="5">
                  <c:v>68970</c:v>
                </c:pt>
                <c:pt idx="6">
                  <c:v>57700</c:v>
                </c:pt>
                <c:pt idx="7">
                  <c:v>746935</c:v>
                </c:pt>
                <c:pt idx="8">
                  <c:v>33500</c:v>
                </c:pt>
                <c:pt idx="9">
                  <c:v>70348</c:v>
                </c:pt>
                <c:pt idx="10">
                  <c:v>35499</c:v>
                </c:pt>
                <c:pt idx="11">
                  <c:v>11024</c:v>
                </c:pt>
                <c:pt idx="12">
                  <c:v>20260</c:v>
                </c:pt>
                <c:pt idx="15">
                  <c:v>57381</c:v>
                </c:pt>
                <c:pt idx="16">
                  <c:v>93684</c:v>
                </c:pt>
              </c:numCache>
            </c:numRef>
          </c:val>
        </c:ser>
        <c:ser>
          <c:idx val="1"/>
          <c:order val="1"/>
          <c:tx>
            <c:strRef>
              <c:f>'Багатопроф.мед доп-стац 2010'!$G$50</c:f>
              <c:strCache>
                <c:ptCount val="1"/>
                <c:pt idx="0">
                  <c:v>Кількість пролікованого населення в стаціонарі</c:v>
                </c:pt>
              </c:strCache>
            </c:strRef>
          </c:tx>
          <c:dLbls>
            <c:showVal val="1"/>
          </c:dLbls>
          <c:cat>
            <c:multiLvlStrRef>
              <c:f>'Багатопроф.мед доп-стац 2010'!$D$51:$E$67</c:f>
              <c:multiLvlStrCache>
                <c:ptCount val="17"/>
                <c:lvl>
                  <c:pt idx="0">
                    <c:v>Міський бюджет м. Вознесенськ</c:v>
                  </c:pt>
                  <c:pt idx="1">
                    <c:v>Міський бюджет м. Миколаїв </c:v>
                  </c:pt>
                  <c:pt idx="2">
                    <c:v>Міський бюджет м. Херсон</c:v>
                  </c:pt>
                  <c:pt idx="3">
                    <c:v>Міський бюджет м. Дніпро </c:v>
                  </c:pt>
                  <c:pt idx="4">
                    <c:v>Міський бюджет м. Одеса</c:v>
                  </c:pt>
                  <c:pt idx="5">
                    <c:v>Міський бюджет м. Нова Каховка</c:v>
                  </c:pt>
                  <c:pt idx="6">
                    <c:v>Міський бюджет м. Нововолинськ</c:v>
                  </c:pt>
                  <c:pt idx="7">
                    <c:v>Міський бюджет м. Запоріжжя</c:v>
                  </c:pt>
                  <c:pt idx="8">
                    <c:v>Крижопільська РДА (Вінницька область)</c:v>
                  </c:pt>
                  <c:pt idx="9">
                    <c:v>Ніжинська мііська рада  (Чернігівська область)</c:v>
                  </c:pt>
                  <c:pt idx="10">
                    <c:v>Обухівська РДА</c:v>
                  </c:pt>
                  <c:pt idx="11">
                    <c:v>Судововишнянська (Львівська область</c:v>
                  </c:pt>
                  <c:pt idx="12">
                    <c:v>Старосинявська ОТГ (Хмельницька)</c:v>
                  </c:pt>
                  <c:pt idx="13">
                    <c:v>Скадовська РДА</c:v>
                  </c:pt>
                  <c:pt idx="14">
                    <c:v>Полтавська РДА</c:v>
                  </c:pt>
                  <c:pt idx="15">
                    <c:v>Здолбунівська РДА</c:v>
                  </c:pt>
                  <c:pt idx="16">
                    <c:v>Рівненська РДА (Рівненська область)</c:v>
                  </c:pt>
                </c:lvl>
                <c:lvl>
                  <c:pt idx="0">
                    <c:v>Ефективність використання бюджетних коштів місцевих бюдженів в галузі "Багатопрофільна медична допомога (звичайний стаціонар)…"</c:v>
                  </c:pt>
                </c:lvl>
              </c:multiLvlStrCache>
            </c:multiLvlStrRef>
          </c:cat>
          <c:val>
            <c:numRef>
              <c:f>'Багатопроф.мед доп-стац 2010'!$G$51:$G$67</c:f>
              <c:numCache>
                <c:formatCode>General</c:formatCode>
                <c:ptCount val="17"/>
                <c:pt idx="0">
                  <c:v>10036</c:v>
                </c:pt>
                <c:pt idx="1">
                  <c:v>45615</c:v>
                </c:pt>
                <c:pt idx="2" formatCode="0">
                  <c:v>41209</c:v>
                </c:pt>
                <c:pt idx="3">
                  <c:v>2267</c:v>
                </c:pt>
                <c:pt idx="4">
                  <c:v>73777</c:v>
                </c:pt>
                <c:pt idx="5">
                  <c:v>11447</c:v>
                </c:pt>
                <c:pt idx="6">
                  <c:v>11126</c:v>
                </c:pt>
                <c:pt idx="7">
                  <c:v>103994</c:v>
                </c:pt>
                <c:pt idx="8">
                  <c:v>7105</c:v>
                </c:pt>
                <c:pt idx="9" formatCode="#,##0">
                  <c:v>12709</c:v>
                </c:pt>
                <c:pt idx="10">
                  <c:v>11016</c:v>
                </c:pt>
                <c:pt idx="11">
                  <c:v>1700</c:v>
                </c:pt>
                <c:pt idx="12">
                  <c:v>3810</c:v>
                </c:pt>
                <c:pt idx="13">
                  <c:v>7500</c:v>
                </c:pt>
                <c:pt idx="14">
                  <c:v>7871</c:v>
                </c:pt>
                <c:pt idx="16">
                  <c:v>12648</c:v>
                </c:pt>
              </c:numCache>
            </c:numRef>
          </c:val>
        </c:ser>
        <c:axId val="81874304"/>
        <c:axId val="81892480"/>
      </c:barChart>
      <c:catAx>
        <c:axId val="81874304"/>
        <c:scaling>
          <c:orientation val="minMax"/>
        </c:scaling>
        <c:axPos val="b"/>
        <c:tickLblPos val="nextTo"/>
        <c:crossAx val="81892480"/>
        <c:crosses val="autoZero"/>
        <c:auto val="1"/>
        <c:lblAlgn val="ctr"/>
        <c:lblOffset val="100"/>
      </c:catAx>
      <c:valAx>
        <c:axId val="81892480"/>
        <c:scaling>
          <c:orientation val="minMax"/>
        </c:scaling>
        <c:axPos val="l"/>
        <c:majorGridlines/>
        <c:numFmt formatCode="General" sourceLinked="1"/>
        <c:tickLblPos val="nextTo"/>
        <c:crossAx val="8187430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91583167688531864"/>
          <c:y val="1.0518482138338133E-2"/>
          <c:w val="8.0672051289229843E-2"/>
          <c:h val="0.59858565054248769"/>
        </c:manualLayout>
      </c:layout>
    </c:legend>
    <c:plotVisOnly val="1"/>
  </c:chart>
  <c:txPr>
    <a:bodyPr/>
    <a:lstStyle/>
    <a:p>
      <a:pPr>
        <a:defRPr sz="700">
          <a:latin typeface="Book Antiqua" pitchFamily="18" charset="0"/>
        </a:defRPr>
      </a:pPr>
      <a:endParaRPr lang="ru-RU"/>
    </a:p>
  </c:txPr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9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'Багатопроф.мед доп-стац 2010'!$F$71</c:f>
              <c:strCache>
                <c:ptCount val="1"/>
                <c:pt idx="0">
                  <c:v>%</c:v>
                </c:pt>
              </c:strCache>
            </c:strRef>
          </c:tx>
          <c:dLbls>
            <c:showVal val="1"/>
          </c:dLbls>
          <c:cat>
            <c:multiLvlStrRef>
              <c:f>'Багатопроф.мед доп-стац 2010'!$D$72:$E$84</c:f>
              <c:multiLvlStrCache>
                <c:ptCount val="13"/>
                <c:lvl>
                  <c:pt idx="0">
                    <c:v>Міський бюджет м. Вознесенськ</c:v>
                  </c:pt>
                  <c:pt idx="1">
                    <c:v>Міський бюджет м. Миколаїв </c:v>
                  </c:pt>
                  <c:pt idx="2">
                    <c:v>Міський бюджет м. Херсон</c:v>
                  </c:pt>
                  <c:pt idx="3">
                    <c:v>Міський бюджет м. Одеса</c:v>
                  </c:pt>
                  <c:pt idx="4">
                    <c:v>Міський бюджет м. Нова Каховка</c:v>
                  </c:pt>
                  <c:pt idx="5">
                    <c:v>Міський бюджет м. Нововолинськ</c:v>
                  </c:pt>
                  <c:pt idx="6">
                    <c:v>Міський бюджет м. Запоріжжя</c:v>
                  </c:pt>
                  <c:pt idx="7">
                    <c:v>Крижопільська РДА (Вінницька область)</c:v>
                  </c:pt>
                  <c:pt idx="8">
                    <c:v>Ніжинська мііська рада  (Чернігівська область)</c:v>
                  </c:pt>
                  <c:pt idx="9">
                    <c:v>Обухівська РДА</c:v>
                  </c:pt>
                  <c:pt idx="10">
                    <c:v>Судововишнянська (Львівська область</c:v>
                  </c:pt>
                  <c:pt idx="11">
                    <c:v>Старосинявська ОТГ (Хмельницька)</c:v>
                  </c:pt>
                  <c:pt idx="12">
                    <c:v>Рівненська РДА (Рівненська область)</c:v>
                  </c:pt>
                </c:lvl>
                <c:lvl>
                  <c:pt idx="0">
                    <c:v>Ефективність використання бюджетних коштів місцевих бюдженів в галузі "Багатопрофільна медична допомога (звичайний стаціонар)…"</c:v>
                  </c:pt>
                </c:lvl>
              </c:multiLvlStrCache>
            </c:multiLvlStrRef>
          </c:cat>
          <c:val>
            <c:numRef>
              <c:f>'Багатопроф.мед доп-стац 2010'!$F$72:$F$84</c:f>
              <c:numCache>
                <c:formatCode>0.00%</c:formatCode>
                <c:ptCount val="13"/>
                <c:pt idx="0">
                  <c:v>0.28710000000000002</c:v>
                </c:pt>
                <c:pt idx="1">
                  <c:v>0.10589999999999998</c:v>
                </c:pt>
                <c:pt idx="2">
                  <c:v>0.12509999999999999</c:v>
                </c:pt>
                <c:pt idx="3">
                  <c:v>7.3000000000000009E-2</c:v>
                </c:pt>
                <c:pt idx="4">
                  <c:v>0.16600000000000001</c:v>
                </c:pt>
                <c:pt idx="5">
                  <c:v>0.1928</c:v>
                </c:pt>
                <c:pt idx="6">
                  <c:v>0.13919999999999999</c:v>
                </c:pt>
                <c:pt idx="7">
                  <c:v>0.21210000000000001</c:v>
                </c:pt>
                <c:pt idx="8">
                  <c:v>0.18070000000000044</c:v>
                </c:pt>
                <c:pt idx="9">
                  <c:v>0.31030000000000185</c:v>
                </c:pt>
                <c:pt idx="10">
                  <c:v>0.15420000000000075</c:v>
                </c:pt>
                <c:pt idx="11">
                  <c:v>0.18810000000000004</c:v>
                </c:pt>
                <c:pt idx="12">
                  <c:v>0.13500000000000001</c:v>
                </c:pt>
              </c:numCache>
            </c:numRef>
          </c:val>
        </c:ser>
        <c:axId val="85267584"/>
        <c:axId val="85269120"/>
      </c:barChart>
      <c:catAx>
        <c:axId val="85267584"/>
        <c:scaling>
          <c:orientation val="minMax"/>
        </c:scaling>
        <c:axPos val="b"/>
        <c:tickLblPos val="nextTo"/>
        <c:crossAx val="85269120"/>
        <c:crosses val="autoZero"/>
        <c:auto val="1"/>
        <c:lblAlgn val="ctr"/>
        <c:lblOffset val="100"/>
      </c:catAx>
      <c:valAx>
        <c:axId val="85269120"/>
        <c:scaling>
          <c:orientation val="minMax"/>
        </c:scaling>
        <c:axPos val="l"/>
        <c:majorGridlines/>
        <c:numFmt formatCode="0.00%" sourceLinked="1"/>
        <c:tickLblPos val="nextTo"/>
        <c:crossAx val="85267584"/>
        <c:crosses val="autoZero"/>
        <c:crossBetween val="between"/>
      </c:valAx>
    </c:plotArea>
    <c:plotVisOnly val="1"/>
  </c:chart>
  <c:txPr>
    <a:bodyPr/>
    <a:lstStyle/>
    <a:p>
      <a:pPr>
        <a:defRPr sz="800">
          <a:latin typeface="Book Antiqua" pitchFamily="18" charset="0"/>
        </a:defRPr>
      </a:pPr>
      <a:endParaRPr lang="ru-RU"/>
    </a:p>
  </c:txPr>
  <c:externalData r:id="rId1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6"/>
  <c:chart>
    <c:plotArea>
      <c:layout>
        <c:manualLayout>
          <c:layoutTarget val="inner"/>
          <c:xMode val="edge"/>
          <c:yMode val="edge"/>
          <c:x val="6.6558941001939972E-2"/>
          <c:y val="1.2457549949113503E-2"/>
          <c:w val="0.85757019359289566"/>
          <c:h val="0.46470244790829718"/>
        </c:manualLayout>
      </c:layout>
      <c:barChart>
        <c:barDir val="col"/>
        <c:grouping val="clustered"/>
        <c:ser>
          <c:idx val="0"/>
          <c:order val="0"/>
          <c:tx>
            <c:strRef>
              <c:f>'Багатопроф.мед доп-стац 2010'!$F$90</c:f>
              <c:strCache>
                <c:ptCount val="1"/>
                <c:pt idx="0">
                  <c:v>Кількість прікріпленого населення, тис. осіб</c:v>
                </c:pt>
              </c:strCache>
            </c:strRef>
          </c:tx>
          <c:dLbls>
            <c:txPr>
              <a:bodyPr/>
              <a:lstStyle/>
              <a:p>
                <a:pPr>
                  <a:defRPr sz="500"/>
                </a:pPr>
                <a:endParaRPr lang="ru-RU"/>
              </a:p>
            </c:txPr>
            <c:showVal val="1"/>
          </c:dLbls>
          <c:cat>
            <c:multiLvlStrRef>
              <c:f>'Багатопроф.мед доп-стац 2010'!$D$91:$E$107</c:f>
              <c:multiLvlStrCache>
                <c:ptCount val="17"/>
                <c:lvl>
                  <c:pt idx="0">
                    <c:v>Міський бюджет м. Вознесенськ</c:v>
                  </c:pt>
                  <c:pt idx="1">
                    <c:v>Міський бюджет м. Миколаїв </c:v>
                  </c:pt>
                  <c:pt idx="2">
                    <c:v>Міський бюджет м. Херсон</c:v>
                  </c:pt>
                  <c:pt idx="3">
                    <c:v>Міський бюджет м. Дніпро </c:v>
                  </c:pt>
                  <c:pt idx="4">
                    <c:v>Міський бюджет м. Одеса</c:v>
                  </c:pt>
                  <c:pt idx="5">
                    <c:v>Міський бюджет м. Нова Каховка</c:v>
                  </c:pt>
                  <c:pt idx="6">
                    <c:v>Міський бюджет м. Нововолинськ</c:v>
                  </c:pt>
                  <c:pt idx="7">
                    <c:v>Міський бюджет м. Запоріжжя</c:v>
                  </c:pt>
                  <c:pt idx="8">
                    <c:v>Крижопільська РДА (Вінницька область)</c:v>
                  </c:pt>
                  <c:pt idx="9">
                    <c:v>Ніжинська мііська рада  (Чернігівська область)</c:v>
                  </c:pt>
                  <c:pt idx="10">
                    <c:v>Обухівська РДА</c:v>
                  </c:pt>
                  <c:pt idx="11">
                    <c:v>Судововишнянська (Львівська область</c:v>
                  </c:pt>
                  <c:pt idx="12">
                    <c:v>Старосинявська ОТГ (Хмельницька)</c:v>
                  </c:pt>
                  <c:pt idx="13">
                    <c:v>Скадовська РДА</c:v>
                  </c:pt>
                  <c:pt idx="14">
                    <c:v>Полтавська РДА</c:v>
                  </c:pt>
                  <c:pt idx="15">
                    <c:v>Здолбунівська РДА</c:v>
                  </c:pt>
                  <c:pt idx="16">
                    <c:v>Рівненська РДА (Рівненська область)</c:v>
                  </c:pt>
                </c:lvl>
                <c:lvl>
                  <c:pt idx="0">
                    <c:v>Ефективність використання бюджетних коштів місцевих бюдженів в галузі "Багатопрофільна медична допомога (звичайний стаціонар)…"</c:v>
                  </c:pt>
                </c:lvl>
              </c:multiLvlStrCache>
            </c:multiLvlStrRef>
          </c:cat>
          <c:val>
            <c:numRef>
              <c:f>'Багатопроф.мед доп-стац 2010'!$F$91:$F$107</c:f>
              <c:numCache>
                <c:formatCode>General</c:formatCode>
                <c:ptCount val="17"/>
                <c:pt idx="0">
                  <c:v>34.96</c:v>
                </c:pt>
                <c:pt idx="1">
                  <c:v>430.80099999999999</c:v>
                </c:pt>
                <c:pt idx="2" formatCode="0">
                  <c:v>329.43199999999763</c:v>
                </c:pt>
                <c:pt idx="4">
                  <c:v>1010.5</c:v>
                </c:pt>
                <c:pt idx="5">
                  <c:v>68.97</c:v>
                </c:pt>
                <c:pt idx="6">
                  <c:v>57.7</c:v>
                </c:pt>
                <c:pt idx="7">
                  <c:v>746.93499999999949</c:v>
                </c:pt>
                <c:pt idx="8">
                  <c:v>33.5</c:v>
                </c:pt>
                <c:pt idx="9">
                  <c:v>70.348000000000013</c:v>
                </c:pt>
                <c:pt idx="10">
                  <c:v>35.499000000000002</c:v>
                </c:pt>
                <c:pt idx="11">
                  <c:v>11.024000000000001</c:v>
                </c:pt>
                <c:pt idx="12">
                  <c:v>20.260000000000002</c:v>
                </c:pt>
                <c:pt idx="15">
                  <c:v>57.380999999999993</c:v>
                </c:pt>
                <c:pt idx="16">
                  <c:v>93.683999999999983</c:v>
                </c:pt>
              </c:numCache>
            </c:numRef>
          </c:val>
        </c:ser>
        <c:ser>
          <c:idx val="1"/>
          <c:order val="1"/>
          <c:tx>
            <c:strRef>
              <c:f>'Багатопроф.мед доп-стац 2010'!$G$90</c:f>
              <c:strCache>
                <c:ptCount val="1"/>
                <c:pt idx="0">
                  <c:v>Кількість лікарів (звичайний стаціонар)</c:v>
                </c:pt>
              </c:strCache>
            </c:strRef>
          </c:tx>
          <c:dLbls>
            <c:txPr>
              <a:bodyPr/>
              <a:lstStyle/>
              <a:p>
                <a:pPr>
                  <a:defRPr sz="500"/>
                </a:pPr>
                <a:endParaRPr lang="ru-RU"/>
              </a:p>
            </c:txPr>
            <c:showVal val="1"/>
          </c:dLbls>
          <c:cat>
            <c:multiLvlStrRef>
              <c:f>'Багатопроф.мед доп-стац 2010'!$D$91:$E$107</c:f>
              <c:multiLvlStrCache>
                <c:ptCount val="17"/>
                <c:lvl>
                  <c:pt idx="0">
                    <c:v>Міський бюджет м. Вознесенськ</c:v>
                  </c:pt>
                  <c:pt idx="1">
                    <c:v>Міський бюджет м. Миколаїв </c:v>
                  </c:pt>
                  <c:pt idx="2">
                    <c:v>Міський бюджет м. Херсон</c:v>
                  </c:pt>
                  <c:pt idx="3">
                    <c:v>Міський бюджет м. Дніпро </c:v>
                  </c:pt>
                  <c:pt idx="4">
                    <c:v>Міський бюджет м. Одеса</c:v>
                  </c:pt>
                  <c:pt idx="5">
                    <c:v>Міський бюджет м. Нова Каховка</c:v>
                  </c:pt>
                  <c:pt idx="6">
                    <c:v>Міський бюджет м. Нововолинськ</c:v>
                  </c:pt>
                  <c:pt idx="7">
                    <c:v>Міський бюджет м. Запоріжжя</c:v>
                  </c:pt>
                  <c:pt idx="8">
                    <c:v>Крижопільська РДА (Вінницька область)</c:v>
                  </c:pt>
                  <c:pt idx="9">
                    <c:v>Ніжинська мііська рада  (Чернігівська область)</c:v>
                  </c:pt>
                  <c:pt idx="10">
                    <c:v>Обухівська РДА</c:v>
                  </c:pt>
                  <c:pt idx="11">
                    <c:v>Судововишнянська (Львівська область</c:v>
                  </c:pt>
                  <c:pt idx="12">
                    <c:v>Старосинявська ОТГ (Хмельницька)</c:v>
                  </c:pt>
                  <c:pt idx="13">
                    <c:v>Скадовська РДА</c:v>
                  </c:pt>
                  <c:pt idx="14">
                    <c:v>Полтавська РДА</c:v>
                  </c:pt>
                  <c:pt idx="15">
                    <c:v>Здолбунівська РДА</c:v>
                  </c:pt>
                  <c:pt idx="16">
                    <c:v>Рівненська РДА (Рівненська область)</c:v>
                  </c:pt>
                </c:lvl>
                <c:lvl>
                  <c:pt idx="0">
                    <c:v>Ефективність використання бюджетних коштів місцевих бюдженів в галузі "Багатопрофільна медична допомога (звичайний стаціонар)…"</c:v>
                  </c:pt>
                </c:lvl>
              </c:multiLvlStrCache>
            </c:multiLvlStrRef>
          </c:cat>
          <c:val>
            <c:numRef>
              <c:f>'Багатопроф.мед доп-стац 2010'!$G$91:$G$107</c:f>
              <c:numCache>
                <c:formatCode>General</c:formatCode>
                <c:ptCount val="17"/>
                <c:pt idx="0">
                  <c:v>71.25</c:v>
                </c:pt>
                <c:pt idx="1">
                  <c:v>442.25</c:v>
                </c:pt>
                <c:pt idx="2">
                  <c:v>343</c:v>
                </c:pt>
                <c:pt idx="3">
                  <c:v>234.5</c:v>
                </c:pt>
                <c:pt idx="4">
                  <c:v>658</c:v>
                </c:pt>
                <c:pt idx="5">
                  <c:v>74.5</c:v>
                </c:pt>
                <c:pt idx="6">
                  <c:v>142</c:v>
                </c:pt>
                <c:pt idx="7">
                  <c:v>1126.5</c:v>
                </c:pt>
                <c:pt idx="8">
                  <c:v>35.5</c:v>
                </c:pt>
                <c:pt idx="9">
                  <c:v>46.25</c:v>
                </c:pt>
                <c:pt idx="10">
                  <c:v>64.75</c:v>
                </c:pt>
                <c:pt idx="11" formatCode="0.00">
                  <c:v>111</c:v>
                </c:pt>
                <c:pt idx="12">
                  <c:v>222.25</c:v>
                </c:pt>
                <c:pt idx="13">
                  <c:v>64</c:v>
                </c:pt>
                <c:pt idx="14">
                  <c:v>46</c:v>
                </c:pt>
                <c:pt idx="15">
                  <c:v>90.25</c:v>
                </c:pt>
                <c:pt idx="16">
                  <c:v>126</c:v>
                </c:pt>
              </c:numCache>
            </c:numRef>
          </c:val>
        </c:ser>
        <c:ser>
          <c:idx val="2"/>
          <c:order val="2"/>
          <c:tx>
            <c:strRef>
              <c:f>'Багатопроф.мед доп-стац 2010'!$H$90</c:f>
              <c:strCache>
                <c:ptCount val="1"/>
                <c:pt idx="0">
                  <c:v>Кількість прикріпленого населення на 1 лікаря</c:v>
                </c:pt>
              </c:strCache>
            </c:strRef>
          </c:tx>
          <c:dLbls>
            <c:txPr>
              <a:bodyPr/>
              <a:lstStyle/>
              <a:p>
                <a:pPr>
                  <a:defRPr sz="500"/>
                </a:pPr>
                <a:endParaRPr lang="ru-RU"/>
              </a:p>
            </c:txPr>
            <c:showVal val="1"/>
          </c:dLbls>
          <c:cat>
            <c:multiLvlStrRef>
              <c:f>'Багатопроф.мед доп-стац 2010'!$D$91:$E$107</c:f>
              <c:multiLvlStrCache>
                <c:ptCount val="17"/>
                <c:lvl>
                  <c:pt idx="0">
                    <c:v>Міський бюджет м. Вознесенськ</c:v>
                  </c:pt>
                  <c:pt idx="1">
                    <c:v>Міський бюджет м. Миколаїв </c:v>
                  </c:pt>
                  <c:pt idx="2">
                    <c:v>Міський бюджет м. Херсон</c:v>
                  </c:pt>
                  <c:pt idx="3">
                    <c:v>Міський бюджет м. Дніпро </c:v>
                  </c:pt>
                  <c:pt idx="4">
                    <c:v>Міський бюджет м. Одеса</c:v>
                  </c:pt>
                  <c:pt idx="5">
                    <c:v>Міський бюджет м. Нова Каховка</c:v>
                  </c:pt>
                  <c:pt idx="6">
                    <c:v>Міський бюджет м. Нововолинськ</c:v>
                  </c:pt>
                  <c:pt idx="7">
                    <c:v>Міський бюджет м. Запоріжжя</c:v>
                  </c:pt>
                  <c:pt idx="8">
                    <c:v>Крижопільська РДА (Вінницька область)</c:v>
                  </c:pt>
                  <c:pt idx="9">
                    <c:v>Ніжинська мііська рада  (Чернігівська область)</c:v>
                  </c:pt>
                  <c:pt idx="10">
                    <c:v>Обухівська РДА</c:v>
                  </c:pt>
                  <c:pt idx="11">
                    <c:v>Судововишнянська (Львівська область</c:v>
                  </c:pt>
                  <c:pt idx="12">
                    <c:v>Старосинявська ОТГ (Хмельницька)</c:v>
                  </c:pt>
                  <c:pt idx="13">
                    <c:v>Скадовська РДА</c:v>
                  </c:pt>
                  <c:pt idx="14">
                    <c:v>Полтавська РДА</c:v>
                  </c:pt>
                  <c:pt idx="15">
                    <c:v>Здолбунівська РДА</c:v>
                  </c:pt>
                  <c:pt idx="16">
                    <c:v>Рівненська РДА (Рівненська область)</c:v>
                  </c:pt>
                </c:lvl>
                <c:lvl>
                  <c:pt idx="0">
                    <c:v>Ефективність використання бюджетних коштів місцевих бюдженів в галузі "Багатопрофільна медична допомога (звичайний стаціонар)…"</c:v>
                  </c:pt>
                </c:lvl>
              </c:multiLvlStrCache>
            </c:multiLvlStrRef>
          </c:cat>
          <c:val>
            <c:numRef>
              <c:f>'Багатопроф.мед доп-стац 2010'!$H$91:$H$107</c:f>
              <c:numCache>
                <c:formatCode>0</c:formatCode>
                <c:ptCount val="17"/>
                <c:pt idx="0">
                  <c:v>491</c:v>
                </c:pt>
                <c:pt idx="1">
                  <c:v>974</c:v>
                </c:pt>
                <c:pt idx="2">
                  <c:v>960.44314868804668</c:v>
                </c:pt>
                <c:pt idx="3">
                  <c:v>0</c:v>
                </c:pt>
                <c:pt idx="4">
                  <c:v>1536</c:v>
                </c:pt>
                <c:pt idx="5">
                  <c:v>926</c:v>
                </c:pt>
                <c:pt idx="6">
                  <c:v>406</c:v>
                </c:pt>
                <c:pt idx="7">
                  <c:v>663</c:v>
                </c:pt>
                <c:pt idx="8">
                  <c:v>944</c:v>
                </c:pt>
                <c:pt idx="9">
                  <c:v>1521</c:v>
                </c:pt>
                <c:pt idx="10">
                  <c:v>548</c:v>
                </c:pt>
                <c:pt idx="11">
                  <c:v>99</c:v>
                </c:pt>
                <c:pt idx="12">
                  <c:v>91</c:v>
                </c:pt>
                <c:pt idx="13">
                  <c:v>0</c:v>
                </c:pt>
                <c:pt idx="14">
                  <c:v>0</c:v>
                </c:pt>
                <c:pt idx="15">
                  <c:v>636</c:v>
                </c:pt>
                <c:pt idx="16">
                  <c:v>744</c:v>
                </c:pt>
              </c:numCache>
            </c:numRef>
          </c:val>
        </c:ser>
        <c:axId val="85320448"/>
        <c:axId val="85321984"/>
      </c:barChart>
      <c:catAx>
        <c:axId val="85320448"/>
        <c:scaling>
          <c:orientation val="minMax"/>
        </c:scaling>
        <c:axPos val="b"/>
        <c:tickLblPos val="nextTo"/>
        <c:crossAx val="85321984"/>
        <c:crosses val="autoZero"/>
        <c:auto val="1"/>
        <c:lblAlgn val="ctr"/>
        <c:lblOffset val="100"/>
      </c:catAx>
      <c:valAx>
        <c:axId val="85321984"/>
        <c:scaling>
          <c:orientation val="minMax"/>
        </c:scaling>
        <c:axPos val="l"/>
        <c:majorGridlines/>
        <c:numFmt formatCode="General" sourceLinked="1"/>
        <c:tickLblPos val="nextTo"/>
        <c:crossAx val="8532044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92303509887351065"/>
          <c:y val="3.8175585194707845E-3"/>
          <c:w val="6.7027012927732124E-2"/>
          <c:h val="0.99618244148052926"/>
        </c:manualLayout>
      </c:layout>
    </c:legend>
    <c:plotVisOnly val="1"/>
  </c:chart>
  <c:txPr>
    <a:bodyPr/>
    <a:lstStyle/>
    <a:p>
      <a:pPr>
        <a:defRPr sz="700"/>
      </a:pPr>
      <a:endParaRPr lang="ru-RU"/>
    </a:p>
  </c:txPr>
  <c:externalData r:id="rId1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7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'Багатопроф.мед доп-стац 2010'!$F$111</c:f>
              <c:strCache>
                <c:ptCount val="1"/>
                <c:pt idx="0">
                  <c:v>вартість  лікування 1 хворого , грн</c:v>
                </c:pt>
              </c:strCache>
            </c:strRef>
          </c:tx>
          <c:dLbls>
            <c:txPr>
              <a:bodyPr/>
              <a:lstStyle/>
              <a:p>
                <a:pPr>
                  <a:defRPr sz="600"/>
                </a:pPr>
                <a:endParaRPr lang="ru-RU"/>
              </a:p>
            </c:txPr>
            <c:showVal val="1"/>
          </c:dLbls>
          <c:cat>
            <c:multiLvlStrRef>
              <c:f>'Багатопроф.мед доп-стац 2010'!$D$112:$E$127</c:f>
              <c:multiLvlStrCache>
                <c:ptCount val="16"/>
                <c:lvl>
                  <c:pt idx="0">
                    <c:v>Міський бюджет м. Вознесенськ</c:v>
                  </c:pt>
                  <c:pt idx="1">
                    <c:v>Міський бюджет м. Миколаїв </c:v>
                  </c:pt>
                  <c:pt idx="2">
                    <c:v>Міський бюджет м. Херсон</c:v>
                  </c:pt>
                  <c:pt idx="3">
                    <c:v>Міський бюджет м. Дніпро </c:v>
                  </c:pt>
                  <c:pt idx="4">
                    <c:v>Міський бюджет м. Одеса</c:v>
                  </c:pt>
                  <c:pt idx="5">
                    <c:v>Міський бюджет м. Нова Каховка</c:v>
                  </c:pt>
                  <c:pt idx="6">
                    <c:v>Міський бюджет м. Нововолинськ</c:v>
                  </c:pt>
                  <c:pt idx="7">
                    <c:v>Міський бюджет м. Запоріжжя</c:v>
                  </c:pt>
                  <c:pt idx="8">
                    <c:v>Крижопільська РДА (Вінницька область)</c:v>
                  </c:pt>
                  <c:pt idx="9">
                    <c:v>Ніжинська мііська рада  (Чернігівська область)</c:v>
                  </c:pt>
                  <c:pt idx="10">
                    <c:v>Обухівська РДА</c:v>
                  </c:pt>
                  <c:pt idx="11">
                    <c:v>Судововишнянська (Львівська область</c:v>
                  </c:pt>
                  <c:pt idx="12">
                    <c:v>Старосинявська ОТГ (Хмельницька)</c:v>
                  </c:pt>
                  <c:pt idx="13">
                    <c:v>Скадовська РДА</c:v>
                  </c:pt>
                  <c:pt idx="14">
                    <c:v>Полтавська РДА</c:v>
                  </c:pt>
                  <c:pt idx="15">
                    <c:v>Рівненська РДА (Рівненська область)</c:v>
                  </c:pt>
                </c:lvl>
                <c:lvl>
                  <c:pt idx="0">
                    <c:v>Ефективність використання бюджетних коштів місцевих бюдженів в галузі "Багатопрофільна медична допомога (звичайний стаціонар)…"</c:v>
                  </c:pt>
                </c:lvl>
              </c:multiLvlStrCache>
            </c:multiLvlStrRef>
          </c:cat>
          <c:val>
            <c:numRef>
              <c:f>'Багатопроф.мед доп-стац 2010'!$F$112:$F$127</c:f>
              <c:numCache>
                <c:formatCode>0.00</c:formatCode>
                <c:ptCount val="16"/>
                <c:pt idx="0">
                  <c:v>575.09</c:v>
                </c:pt>
                <c:pt idx="1">
                  <c:v>3936.42</c:v>
                </c:pt>
                <c:pt idx="2">
                  <c:v>3258.2599999999998</c:v>
                </c:pt>
                <c:pt idx="3">
                  <c:v>4985.22</c:v>
                </c:pt>
                <c:pt idx="4">
                  <c:v>5779.2699999999995</c:v>
                </c:pt>
                <c:pt idx="5">
                  <c:v>3144.9</c:v>
                </c:pt>
                <c:pt idx="6">
                  <c:v>4701.1600000000044</c:v>
                </c:pt>
                <c:pt idx="7">
                  <c:v>4903.29</c:v>
                </c:pt>
                <c:pt idx="8">
                  <c:v>2452.13</c:v>
                </c:pt>
                <c:pt idx="9">
                  <c:v>2738.34</c:v>
                </c:pt>
                <c:pt idx="10">
                  <c:v>3090.4</c:v>
                </c:pt>
                <c:pt idx="11">
                  <c:v>3765</c:v>
                </c:pt>
                <c:pt idx="12">
                  <c:v>4540.42</c:v>
                </c:pt>
                <c:pt idx="13">
                  <c:v>4177.9299999999994</c:v>
                </c:pt>
                <c:pt idx="14">
                  <c:v>3959.51</c:v>
                </c:pt>
                <c:pt idx="15">
                  <c:v>3555.4300000000012</c:v>
                </c:pt>
              </c:numCache>
            </c:numRef>
          </c:val>
        </c:ser>
        <c:axId val="79002240"/>
        <c:axId val="79004032"/>
      </c:barChart>
      <c:catAx>
        <c:axId val="79002240"/>
        <c:scaling>
          <c:orientation val="minMax"/>
        </c:scaling>
        <c:axPos val="b"/>
        <c:tickLblPos val="nextTo"/>
        <c:crossAx val="79004032"/>
        <c:crosses val="autoZero"/>
        <c:auto val="1"/>
        <c:lblAlgn val="ctr"/>
        <c:lblOffset val="100"/>
      </c:catAx>
      <c:valAx>
        <c:axId val="79004032"/>
        <c:scaling>
          <c:orientation val="minMax"/>
        </c:scaling>
        <c:axPos val="l"/>
        <c:majorGridlines/>
        <c:numFmt formatCode="0.00" sourceLinked="1"/>
        <c:tickLblPos val="nextTo"/>
        <c:crossAx val="79002240"/>
        <c:crosses val="autoZero"/>
        <c:crossBetween val="between"/>
      </c:valAx>
    </c:plotArea>
    <c:plotVisOnly val="1"/>
  </c:chart>
  <c:txPr>
    <a:bodyPr/>
    <a:lstStyle/>
    <a:p>
      <a:pPr>
        <a:defRPr sz="800">
          <a:latin typeface="Book Antiqua" pitchFamily="18" charset="0"/>
        </a:defRPr>
      </a:pPr>
      <a:endParaRPr lang="ru-RU"/>
    </a:p>
  </c:txPr>
  <c:externalData r:id="rId1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6"/>
  <c:chart>
    <c:plotArea>
      <c:layout>
        <c:manualLayout>
          <c:layoutTarget val="inner"/>
          <c:xMode val="edge"/>
          <c:yMode val="edge"/>
          <c:x val="6.4124183362413587E-2"/>
          <c:y val="4.9063336306868932E-2"/>
          <c:w val="0.76564656892344063"/>
          <c:h val="0.33316253064263635"/>
        </c:manualLayout>
      </c:layout>
      <c:barChart>
        <c:barDir val="col"/>
        <c:grouping val="clustered"/>
        <c:ser>
          <c:idx val="0"/>
          <c:order val="0"/>
          <c:tx>
            <c:strRef>
              <c:f>'Первинна мед допомога 2180'!#REF!</c:f>
              <c:strCache>
                <c:ptCount val="1"/>
                <c:pt idx="0">
                  <c:v>#REF!</c:v>
                </c:pt>
              </c:strCache>
            </c:strRef>
          </c:tx>
          <c:dLbls>
            <c:showVal val="1"/>
          </c:dLbls>
          <c:cat>
            <c:multiLvlStrRef>
              <c:f>'Первинна мед допомога 2180'!$D$31:$E$45</c:f>
              <c:multiLvlStrCache>
                <c:ptCount val="15"/>
                <c:lvl>
                  <c:pt idx="0">
                    <c:v>Міський бюджет м. Вознесенськ</c:v>
                  </c:pt>
                  <c:pt idx="1">
                    <c:v>Міський бюджет м. Миколаїв </c:v>
                  </c:pt>
                  <c:pt idx="2">
                    <c:v>Міський бюджет м. Дніпро </c:v>
                  </c:pt>
                  <c:pt idx="3">
                    <c:v>Міський бюджет м. Одеса</c:v>
                  </c:pt>
                  <c:pt idx="4">
                    <c:v>Міський бюджет м. Нова Каховка</c:v>
                  </c:pt>
                  <c:pt idx="5">
                    <c:v>Міський бюджет м. Нововолинськ</c:v>
                  </c:pt>
                  <c:pt idx="6">
                    <c:v>Міський бюджет м. Запоріжжя</c:v>
                  </c:pt>
                  <c:pt idx="7">
                    <c:v>Крижопільська РДА (Вінницька область)</c:v>
                  </c:pt>
                  <c:pt idx="8">
                    <c:v>Новоолександрівська ОТГ (Дніпропетровська область)</c:v>
                  </c:pt>
                  <c:pt idx="9">
                    <c:v>Обухівська РДА</c:v>
                  </c:pt>
                  <c:pt idx="10">
                    <c:v>Судововишнянська (Львівська область</c:v>
                  </c:pt>
                  <c:pt idx="11">
                    <c:v>Старосинявська ОТГ (Хмельницька)</c:v>
                  </c:pt>
                  <c:pt idx="12">
                    <c:v>Скадовська РДА</c:v>
                  </c:pt>
                  <c:pt idx="13">
                    <c:v>Здолбунівська РДА</c:v>
                  </c:pt>
                  <c:pt idx="14">
                    <c:v>Рівненська РДА (Рівненська область)</c:v>
                  </c:pt>
                </c:lvl>
                <c:lvl>
                  <c:pt idx="0">
                    <c:v>Ефективність використання бюджетних коштів місцевих бюдженів в галузі "Первинна медична допомога"</c:v>
                  </c:pt>
                </c:lvl>
              </c:multiLvlStrCache>
            </c:multiLvlStrRef>
          </c:cat>
          <c:val>
            <c:numRef>
              <c:f>'Первинна мед допомога 2180'!#REF!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ser>
          <c:idx val="1"/>
          <c:order val="1"/>
          <c:tx>
            <c:strRef>
              <c:f>'Первинна мед допомога 2180'!$F$30</c:f>
              <c:strCache>
                <c:ptCount val="1"/>
                <c:pt idx="0">
                  <c:v>Кількість лікарів</c:v>
                </c:pt>
              </c:strCache>
            </c:strRef>
          </c:tx>
          <c:dLbls>
            <c:showVal val="1"/>
          </c:dLbls>
          <c:cat>
            <c:multiLvlStrRef>
              <c:f>'Первинна мед допомога 2180'!$D$31:$E$45</c:f>
              <c:multiLvlStrCache>
                <c:ptCount val="15"/>
                <c:lvl>
                  <c:pt idx="0">
                    <c:v>Міський бюджет м. Вознесенськ</c:v>
                  </c:pt>
                  <c:pt idx="1">
                    <c:v>Міський бюджет м. Миколаїв </c:v>
                  </c:pt>
                  <c:pt idx="2">
                    <c:v>Міський бюджет м. Дніпро </c:v>
                  </c:pt>
                  <c:pt idx="3">
                    <c:v>Міський бюджет м. Одеса</c:v>
                  </c:pt>
                  <c:pt idx="4">
                    <c:v>Міський бюджет м. Нова Каховка</c:v>
                  </c:pt>
                  <c:pt idx="5">
                    <c:v>Міський бюджет м. Нововолинськ</c:v>
                  </c:pt>
                  <c:pt idx="6">
                    <c:v>Міський бюджет м. Запоріжжя</c:v>
                  </c:pt>
                  <c:pt idx="7">
                    <c:v>Крижопільська РДА (Вінницька область)</c:v>
                  </c:pt>
                  <c:pt idx="8">
                    <c:v>Новоолександрівська ОТГ (Дніпропетровська область)</c:v>
                  </c:pt>
                  <c:pt idx="9">
                    <c:v>Обухівська РДА</c:v>
                  </c:pt>
                  <c:pt idx="10">
                    <c:v>Судововишнянська (Львівська область</c:v>
                  </c:pt>
                  <c:pt idx="11">
                    <c:v>Старосинявська ОТГ (Хмельницька)</c:v>
                  </c:pt>
                  <c:pt idx="12">
                    <c:v>Скадовська РДА</c:v>
                  </c:pt>
                  <c:pt idx="13">
                    <c:v>Здолбунівська РДА</c:v>
                  </c:pt>
                  <c:pt idx="14">
                    <c:v>Рівненська РДА (Рівненська область)</c:v>
                  </c:pt>
                </c:lvl>
                <c:lvl>
                  <c:pt idx="0">
                    <c:v>Ефективність використання бюджетних коштів місцевих бюдженів в галузі "Первинна медична допомога"</c:v>
                  </c:pt>
                </c:lvl>
              </c:multiLvlStrCache>
            </c:multiLvlStrRef>
          </c:cat>
          <c:val>
            <c:numRef>
              <c:f>'Первинна мед допомога 2180'!$F$31:$F$45</c:f>
              <c:numCache>
                <c:formatCode>General</c:formatCode>
                <c:ptCount val="15"/>
                <c:pt idx="0">
                  <c:v>38.75</c:v>
                </c:pt>
                <c:pt idx="1">
                  <c:v>474.25</c:v>
                </c:pt>
                <c:pt idx="2">
                  <c:v>1328.5</c:v>
                </c:pt>
                <c:pt idx="3">
                  <c:v>587.25</c:v>
                </c:pt>
                <c:pt idx="4">
                  <c:v>47.5</c:v>
                </c:pt>
                <c:pt idx="5">
                  <c:v>46.75</c:v>
                </c:pt>
                <c:pt idx="6">
                  <c:v>469.75</c:v>
                </c:pt>
                <c:pt idx="7">
                  <c:v>17.5</c:v>
                </c:pt>
                <c:pt idx="8">
                  <c:v>13</c:v>
                </c:pt>
                <c:pt idx="9">
                  <c:v>29</c:v>
                </c:pt>
                <c:pt idx="10">
                  <c:v>3</c:v>
                </c:pt>
                <c:pt idx="11">
                  <c:v>14.25</c:v>
                </c:pt>
                <c:pt idx="12">
                  <c:v>26.25</c:v>
                </c:pt>
                <c:pt idx="13">
                  <c:v>49</c:v>
                </c:pt>
                <c:pt idx="14">
                  <c:v>89.75</c:v>
                </c:pt>
              </c:numCache>
            </c:numRef>
          </c:val>
        </c:ser>
        <c:ser>
          <c:idx val="2"/>
          <c:order val="2"/>
          <c:tx>
            <c:strRef>
              <c:f>'Первинна мед допомога 2180'!$G$30</c:f>
              <c:strCache>
                <c:ptCount val="1"/>
                <c:pt idx="0">
                  <c:v>Кількість прикріпленого населення на 1 лікаря</c:v>
                </c:pt>
              </c:strCache>
            </c:strRef>
          </c:tx>
          <c:dLbls>
            <c:showVal val="1"/>
          </c:dLbls>
          <c:cat>
            <c:multiLvlStrRef>
              <c:f>'Первинна мед допомога 2180'!$D$31:$E$45</c:f>
              <c:multiLvlStrCache>
                <c:ptCount val="15"/>
                <c:lvl>
                  <c:pt idx="0">
                    <c:v>Міський бюджет м. Вознесенськ</c:v>
                  </c:pt>
                  <c:pt idx="1">
                    <c:v>Міський бюджет м. Миколаїв </c:v>
                  </c:pt>
                  <c:pt idx="2">
                    <c:v>Міський бюджет м. Дніпро </c:v>
                  </c:pt>
                  <c:pt idx="3">
                    <c:v>Міський бюджет м. Одеса</c:v>
                  </c:pt>
                  <c:pt idx="4">
                    <c:v>Міський бюджет м. Нова Каховка</c:v>
                  </c:pt>
                  <c:pt idx="5">
                    <c:v>Міський бюджет м. Нововолинськ</c:v>
                  </c:pt>
                  <c:pt idx="6">
                    <c:v>Міський бюджет м. Запоріжжя</c:v>
                  </c:pt>
                  <c:pt idx="7">
                    <c:v>Крижопільська РДА (Вінницька область)</c:v>
                  </c:pt>
                  <c:pt idx="8">
                    <c:v>Новоолександрівська ОТГ (Дніпропетровська область)</c:v>
                  </c:pt>
                  <c:pt idx="9">
                    <c:v>Обухівська РДА</c:v>
                  </c:pt>
                  <c:pt idx="10">
                    <c:v>Судововишнянська (Львівська область</c:v>
                  </c:pt>
                  <c:pt idx="11">
                    <c:v>Старосинявська ОТГ (Хмельницька)</c:v>
                  </c:pt>
                  <c:pt idx="12">
                    <c:v>Скадовська РДА</c:v>
                  </c:pt>
                  <c:pt idx="13">
                    <c:v>Здолбунівська РДА</c:v>
                  </c:pt>
                  <c:pt idx="14">
                    <c:v>Рівненська РДА (Рівненська область)</c:v>
                  </c:pt>
                </c:lvl>
                <c:lvl>
                  <c:pt idx="0">
                    <c:v>Ефективність використання бюджетних коштів місцевих бюдженів в галузі "Первинна медична допомога"</c:v>
                  </c:pt>
                </c:lvl>
              </c:multiLvlStrCache>
            </c:multiLvlStrRef>
          </c:cat>
          <c:val>
            <c:numRef>
              <c:f>'Первинна мед допомога 2180'!$G$31:$G$45</c:f>
              <c:numCache>
                <c:formatCode>0</c:formatCode>
                <c:ptCount val="15"/>
                <c:pt idx="0">
                  <c:v>862</c:v>
                </c:pt>
                <c:pt idx="1">
                  <c:v>908</c:v>
                </c:pt>
                <c:pt idx="2">
                  <c:v>748</c:v>
                </c:pt>
                <c:pt idx="3">
                  <c:v>1721</c:v>
                </c:pt>
                <c:pt idx="4">
                  <c:v>1452</c:v>
                </c:pt>
                <c:pt idx="5">
                  <c:v>1717</c:v>
                </c:pt>
                <c:pt idx="6">
                  <c:v>1590</c:v>
                </c:pt>
                <c:pt idx="7">
                  <c:v>1914</c:v>
                </c:pt>
                <c:pt idx="8">
                  <c:v>717</c:v>
                </c:pt>
                <c:pt idx="9">
                  <c:v>1224</c:v>
                </c:pt>
                <c:pt idx="10">
                  <c:v>3675</c:v>
                </c:pt>
                <c:pt idx="11">
                  <c:v>1529</c:v>
                </c:pt>
                <c:pt idx="12">
                  <c:v>1806</c:v>
                </c:pt>
                <c:pt idx="13">
                  <c:v>1350</c:v>
                </c:pt>
                <c:pt idx="14">
                  <c:v>1044</c:v>
                </c:pt>
              </c:numCache>
            </c:numRef>
          </c:val>
        </c:ser>
        <c:axId val="86744064"/>
        <c:axId val="86758144"/>
      </c:barChart>
      <c:catAx>
        <c:axId val="86744064"/>
        <c:scaling>
          <c:orientation val="minMax"/>
        </c:scaling>
        <c:axPos val="b"/>
        <c:tickLblPos val="nextTo"/>
        <c:crossAx val="86758144"/>
        <c:crosses val="autoZero"/>
        <c:auto val="1"/>
        <c:lblAlgn val="ctr"/>
        <c:lblOffset val="100"/>
      </c:catAx>
      <c:valAx>
        <c:axId val="86758144"/>
        <c:scaling>
          <c:orientation val="minMax"/>
        </c:scaling>
        <c:axPos val="l"/>
        <c:majorGridlines/>
        <c:numFmt formatCode="General" sourceLinked="1"/>
        <c:tickLblPos val="nextTo"/>
        <c:crossAx val="86744064"/>
        <c:crosses val="autoZero"/>
        <c:crossBetween val="between"/>
      </c:valAx>
    </c:plotArea>
    <c:legend>
      <c:legendPos val="r"/>
      <c:legendEntry>
        <c:idx val="0"/>
        <c:delete val="1"/>
      </c:legendEntry>
      <c:layout>
        <c:manualLayout>
          <c:xMode val="edge"/>
          <c:yMode val="edge"/>
          <c:x val="0.88044889929317771"/>
          <c:y val="1.6083432256070569E-2"/>
          <c:w val="0.10257523634788369"/>
          <c:h val="0.78599183799616756"/>
        </c:manualLayout>
      </c:layout>
    </c:legend>
    <c:plotVisOnly val="1"/>
  </c:chart>
  <c:txPr>
    <a:bodyPr/>
    <a:lstStyle/>
    <a:p>
      <a:pPr>
        <a:defRPr sz="1000">
          <a:latin typeface="Book Antiqua" pitchFamily="18" charset="0"/>
        </a:defRPr>
      </a:pPr>
      <a:endParaRPr lang="ru-RU"/>
    </a:p>
  </c:txPr>
  <c:externalData r:id="rId1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6"/>
  <c:chart>
    <c:plotArea>
      <c:layout>
        <c:manualLayout>
          <c:layoutTarget val="inner"/>
          <c:xMode val="edge"/>
          <c:yMode val="edge"/>
          <c:x val="6.4149863917438724E-2"/>
          <c:y val="3.6303753488100658E-2"/>
          <c:w val="0.85010541183633714"/>
          <c:h val="0.37244224422442462"/>
        </c:manualLayout>
      </c:layout>
      <c:barChart>
        <c:barDir val="col"/>
        <c:grouping val="clustered"/>
        <c:ser>
          <c:idx val="0"/>
          <c:order val="0"/>
          <c:tx>
            <c:strRef>
              <c:f>'Первинна мед допомога 2180'!$F$51</c:f>
              <c:strCache>
                <c:ptCount val="1"/>
                <c:pt idx="0">
                  <c:v>середня кількість відвідувань на одну штатну посаду лікаря</c:v>
                </c:pt>
              </c:strCache>
            </c:strRef>
          </c:tx>
          <c:dLbls>
            <c:showVal val="1"/>
          </c:dLbls>
          <c:cat>
            <c:multiLvlStrRef>
              <c:f>'Первинна мед допомога 2180'!$D$52:$E$69</c:f>
              <c:multiLvlStrCache>
                <c:ptCount val="18"/>
                <c:lvl>
                  <c:pt idx="0">
                    <c:v>Міський бюджет м. Вознесенськ</c:v>
                  </c:pt>
                  <c:pt idx="1">
                    <c:v>Міський бюджет м. Миколаїв </c:v>
                  </c:pt>
                  <c:pt idx="2">
                    <c:v>Міський бюджет м. Херсон</c:v>
                  </c:pt>
                  <c:pt idx="3">
                    <c:v>Міський бюджет м. Дніпро </c:v>
                  </c:pt>
                  <c:pt idx="4">
                    <c:v>Міський бюджет м. Каховка</c:v>
                  </c:pt>
                  <c:pt idx="5">
                    <c:v>Міський бюджет м. Одеса</c:v>
                  </c:pt>
                  <c:pt idx="6">
                    <c:v>Міський бюджет м. Нова Каховка</c:v>
                  </c:pt>
                  <c:pt idx="7">
                    <c:v>Міський бюджет м. Нововолинськ</c:v>
                  </c:pt>
                  <c:pt idx="8">
                    <c:v>Міський бюджет м. Запоріжжя</c:v>
                  </c:pt>
                  <c:pt idx="9">
                    <c:v>Крижопільська РДА (Вінницька область)</c:v>
                  </c:pt>
                  <c:pt idx="10">
                    <c:v>Новоолександрівська ОТГ (Дніпропетровська область)</c:v>
                  </c:pt>
                  <c:pt idx="11">
                    <c:v>Обухівська РДА</c:v>
                  </c:pt>
                  <c:pt idx="12">
                    <c:v>Судововишнянська (Львівська область</c:v>
                  </c:pt>
                  <c:pt idx="13">
                    <c:v>Старосинявська ОТГ (Хмельницька)</c:v>
                  </c:pt>
                  <c:pt idx="14">
                    <c:v>Скадовська РДА</c:v>
                  </c:pt>
                  <c:pt idx="15">
                    <c:v>Полтавська РДА</c:v>
                  </c:pt>
                  <c:pt idx="16">
                    <c:v>Здолбунівська РДА</c:v>
                  </c:pt>
                  <c:pt idx="17">
                    <c:v>Рівненська РДА (Рівненська область)</c:v>
                  </c:pt>
                </c:lvl>
                <c:lvl>
                  <c:pt idx="0">
                    <c:v>Ефективність використання бюджетних коштів місцевих бюдженів в галузі "Первинна медична допомога"</c:v>
                  </c:pt>
                </c:lvl>
              </c:multiLvlStrCache>
            </c:multiLvlStrRef>
          </c:cat>
          <c:val>
            <c:numRef>
              <c:f>'Первинна мед допомога 2180'!$F$52:$F$69</c:f>
              <c:numCache>
                <c:formatCode>0</c:formatCode>
                <c:ptCount val="18"/>
                <c:pt idx="0">
                  <c:v>3734</c:v>
                </c:pt>
                <c:pt idx="1">
                  <c:v>5413</c:v>
                </c:pt>
                <c:pt idx="3">
                  <c:v>4437</c:v>
                </c:pt>
                <c:pt idx="5">
                  <c:v>4246</c:v>
                </c:pt>
                <c:pt idx="6">
                  <c:v>4905</c:v>
                </c:pt>
                <c:pt idx="7">
                  <c:v>1234</c:v>
                </c:pt>
                <c:pt idx="8">
                  <c:v>3609</c:v>
                </c:pt>
                <c:pt idx="9">
                  <c:v>1120</c:v>
                </c:pt>
                <c:pt idx="10">
                  <c:v>1793</c:v>
                </c:pt>
                <c:pt idx="11">
                  <c:v>4200</c:v>
                </c:pt>
                <c:pt idx="12">
                  <c:v>4049</c:v>
                </c:pt>
                <c:pt idx="13">
                  <c:v>2889</c:v>
                </c:pt>
                <c:pt idx="14">
                  <c:v>6571</c:v>
                </c:pt>
                <c:pt idx="16">
                  <c:v>2245</c:v>
                </c:pt>
                <c:pt idx="17" formatCode="General">
                  <c:v>3581</c:v>
                </c:pt>
              </c:numCache>
            </c:numRef>
          </c:val>
        </c:ser>
        <c:ser>
          <c:idx val="1"/>
          <c:order val="1"/>
          <c:tx>
            <c:strRef>
              <c:f>'Первинна мед допомога 2180'!$G$51</c:f>
              <c:strCache>
                <c:ptCount val="1"/>
                <c:pt idx="0">
                  <c:v>Кількість пролікованих хворих/лікарських відвідувань, тис. осіб</c:v>
                </c:pt>
              </c:strCache>
            </c:strRef>
          </c:tx>
          <c:dLbls>
            <c:showVal val="1"/>
          </c:dLbls>
          <c:cat>
            <c:multiLvlStrRef>
              <c:f>'Первинна мед допомога 2180'!$D$52:$E$69</c:f>
              <c:multiLvlStrCache>
                <c:ptCount val="18"/>
                <c:lvl>
                  <c:pt idx="0">
                    <c:v>Міський бюджет м. Вознесенськ</c:v>
                  </c:pt>
                  <c:pt idx="1">
                    <c:v>Міський бюджет м. Миколаїв </c:v>
                  </c:pt>
                  <c:pt idx="2">
                    <c:v>Міський бюджет м. Херсон</c:v>
                  </c:pt>
                  <c:pt idx="3">
                    <c:v>Міський бюджет м. Дніпро </c:v>
                  </c:pt>
                  <c:pt idx="4">
                    <c:v>Міський бюджет м. Каховка</c:v>
                  </c:pt>
                  <c:pt idx="5">
                    <c:v>Міський бюджет м. Одеса</c:v>
                  </c:pt>
                  <c:pt idx="6">
                    <c:v>Міський бюджет м. Нова Каховка</c:v>
                  </c:pt>
                  <c:pt idx="7">
                    <c:v>Міський бюджет м. Нововолинськ</c:v>
                  </c:pt>
                  <c:pt idx="8">
                    <c:v>Міський бюджет м. Запоріжжя</c:v>
                  </c:pt>
                  <c:pt idx="9">
                    <c:v>Крижопільська РДА (Вінницька область)</c:v>
                  </c:pt>
                  <c:pt idx="10">
                    <c:v>Новоолександрівська ОТГ (Дніпропетровська область)</c:v>
                  </c:pt>
                  <c:pt idx="11">
                    <c:v>Обухівська РДА</c:v>
                  </c:pt>
                  <c:pt idx="12">
                    <c:v>Судововишнянська (Львівська область</c:v>
                  </c:pt>
                  <c:pt idx="13">
                    <c:v>Старосинявська ОТГ (Хмельницька)</c:v>
                  </c:pt>
                  <c:pt idx="14">
                    <c:v>Скадовська РДА</c:v>
                  </c:pt>
                  <c:pt idx="15">
                    <c:v>Полтавська РДА</c:v>
                  </c:pt>
                  <c:pt idx="16">
                    <c:v>Здолбунівська РДА</c:v>
                  </c:pt>
                  <c:pt idx="17">
                    <c:v>Рівненська РДА (Рівненська область)</c:v>
                  </c:pt>
                </c:lvl>
                <c:lvl>
                  <c:pt idx="0">
                    <c:v>Ефективність використання бюджетних коштів місцевих бюдженів в галузі "Первинна медична допомога"</c:v>
                  </c:pt>
                </c:lvl>
              </c:multiLvlStrCache>
            </c:multiLvlStrRef>
          </c:cat>
          <c:val>
            <c:numRef>
              <c:f>'Первинна мед допомога 2180'!$G$52:$G$69</c:f>
              <c:numCache>
                <c:formatCode>General</c:formatCode>
                <c:ptCount val="18"/>
                <c:pt idx="0">
                  <c:v>144.69</c:v>
                </c:pt>
                <c:pt idx="1">
                  <c:v>442.03699999999759</c:v>
                </c:pt>
                <c:pt idx="3">
                  <c:v>38.524000000000001</c:v>
                </c:pt>
                <c:pt idx="5">
                  <c:v>2493.1999999999998</c:v>
                </c:pt>
                <c:pt idx="6">
                  <c:v>232.98700000000088</c:v>
                </c:pt>
                <c:pt idx="7">
                  <c:v>57.690000000000012</c:v>
                </c:pt>
                <c:pt idx="8">
                  <c:v>1695.1959999999999</c:v>
                </c:pt>
                <c:pt idx="9">
                  <c:v>19.600000000000001</c:v>
                </c:pt>
                <c:pt idx="10">
                  <c:v>23.310000000000031</c:v>
                </c:pt>
                <c:pt idx="11">
                  <c:v>121.8</c:v>
                </c:pt>
                <c:pt idx="12">
                  <c:v>12.146999999999998</c:v>
                </c:pt>
                <c:pt idx="13">
                  <c:v>44.063000000000002</c:v>
                </c:pt>
                <c:pt idx="14">
                  <c:v>172.48800000000088</c:v>
                </c:pt>
                <c:pt idx="16">
                  <c:v>110</c:v>
                </c:pt>
                <c:pt idx="17">
                  <c:v>321.39400000000001</c:v>
                </c:pt>
              </c:numCache>
            </c:numRef>
          </c:val>
        </c:ser>
        <c:ser>
          <c:idx val="2"/>
          <c:order val="2"/>
          <c:tx>
            <c:strRef>
              <c:f>'Первинна мед допомога 2180'!$H$51</c:f>
              <c:strCache>
                <c:ptCount val="1"/>
              </c:strCache>
            </c:strRef>
          </c:tx>
          <c:dLbls>
            <c:showVal val="1"/>
          </c:dLbls>
          <c:cat>
            <c:multiLvlStrRef>
              <c:f>'Первинна мед допомога 2180'!$D$52:$E$69</c:f>
              <c:multiLvlStrCache>
                <c:ptCount val="18"/>
                <c:lvl>
                  <c:pt idx="0">
                    <c:v>Міський бюджет м. Вознесенськ</c:v>
                  </c:pt>
                  <c:pt idx="1">
                    <c:v>Міський бюджет м. Миколаїв </c:v>
                  </c:pt>
                  <c:pt idx="2">
                    <c:v>Міський бюджет м. Херсон</c:v>
                  </c:pt>
                  <c:pt idx="3">
                    <c:v>Міський бюджет м. Дніпро </c:v>
                  </c:pt>
                  <c:pt idx="4">
                    <c:v>Міський бюджет м. Каховка</c:v>
                  </c:pt>
                  <c:pt idx="5">
                    <c:v>Міський бюджет м. Одеса</c:v>
                  </c:pt>
                  <c:pt idx="6">
                    <c:v>Міський бюджет м. Нова Каховка</c:v>
                  </c:pt>
                  <c:pt idx="7">
                    <c:v>Міський бюджет м. Нововолинськ</c:v>
                  </c:pt>
                  <c:pt idx="8">
                    <c:v>Міський бюджет м. Запоріжжя</c:v>
                  </c:pt>
                  <c:pt idx="9">
                    <c:v>Крижопільська РДА (Вінницька область)</c:v>
                  </c:pt>
                  <c:pt idx="10">
                    <c:v>Новоолександрівська ОТГ (Дніпропетровська область)</c:v>
                  </c:pt>
                  <c:pt idx="11">
                    <c:v>Обухівська РДА</c:v>
                  </c:pt>
                  <c:pt idx="12">
                    <c:v>Судововишнянська (Львівська область</c:v>
                  </c:pt>
                  <c:pt idx="13">
                    <c:v>Старосинявська ОТГ (Хмельницька)</c:v>
                  </c:pt>
                  <c:pt idx="14">
                    <c:v>Скадовська РДА</c:v>
                  </c:pt>
                  <c:pt idx="15">
                    <c:v>Полтавська РДА</c:v>
                  </c:pt>
                  <c:pt idx="16">
                    <c:v>Здолбунівська РДА</c:v>
                  </c:pt>
                  <c:pt idx="17">
                    <c:v>Рівненська РДА (Рівненська область)</c:v>
                  </c:pt>
                </c:lvl>
                <c:lvl>
                  <c:pt idx="0">
                    <c:v>Ефективність використання бюджетних коштів місцевих бюдженів в галузі "Первинна медична допомога"</c:v>
                  </c:pt>
                </c:lvl>
              </c:multiLvlStrCache>
            </c:multiLvlStrRef>
          </c:cat>
          <c:val>
            <c:numRef>
              <c:f>'Первинна мед допомога 2180'!$H$52:$H$69</c:f>
              <c:numCache>
                <c:formatCode>General</c:formatCode>
                <c:ptCount val="18"/>
              </c:numCache>
            </c:numRef>
          </c:val>
        </c:ser>
        <c:axId val="86668800"/>
        <c:axId val="86670336"/>
      </c:barChart>
      <c:catAx>
        <c:axId val="86668800"/>
        <c:scaling>
          <c:orientation val="minMax"/>
        </c:scaling>
        <c:axPos val="b"/>
        <c:tickLblPos val="nextTo"/>
        <c:crossAx val="86670336"/>
        <c:crosses val="autoZero"/>
        <c:auto val="1"/>
        <c:lblAlgn val="ctr"/>
        <c:lblOffset val="100"/>
      </c:catAx>
      <c:valAx>
        <c:axId val="86670336"/>
        <c:scaling>
          <c:orientation val="minMax"/>
        </c:scaling>
        <c:axPos val="l"/>
        <c:majorGridlines/>
        <c:numFmt formatCode="0" sourceLinked="1"/>
        <c:tickLblPos val="nextTo"/>
        <c:crossAx val="86668800"/>
        <c:crosses val="autoZero"/>
        <c:crossBetween val="between"/>
      </c:valAx>
    </c:plotArea>
    <c:legend>
      <c:legendPos val="r"/>
      <c:legendEntry>
        <c:idx val="2"/>
        <c:delete val="1"/>
      </c:legendEntry>
      <c:layout>
        <c:manualLayout>
          <c:xMode val="edge"/>
          <c:yMode val="edge"/>
          <c:x val="0.9247287630016624"/>
          <c:y val="2.0923844443108731E-2"/>
          <c:w val="4.9006265987075533E-2"/>
          <c:h val="0.88768628158121066"/>
        </c:manualLayout>
      </c:layout>
      <c:txPr>
        <a:bodyPr/>
        <a:lstStyle/>
        <a:p>
          <a:pPr>
            <a:defRPr sz="600"/>
          </a:pPr>
          <a:endParaRPr lang="ru-RU"/>
        </a:p>
      </c:txPr>
    </c:legend>
    <c:plotVisOnly val="1"/>
  </c:chart>
  <c:txPr>
    <a:bodyPr/>
    <a:lstStyle/>
    <a:p>
      <a:pPr>
        <a:defRPr sz="800">
          <a:latin typeface="Book Antiqua" pitchFamily="18" charset="0"/>
        </a:defRPr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8"/>
  <c:chart>
    <c:title>
      <c:tx>
        <c:rich>
          <a:bodyPr/>
          <a:lstStyle/>
          <a:p>
            <a:pPr>
              <a:defRPr/>
            </a:pPr>
            <a:r>
              <a:rPr lang="ru-RU" dirty="0" err="1"/>
              <a:t>Річні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 на </a:t>
            </a:r>
            <a:r>
              <a:rPr lang="ru-RU" dirty="0" err="1"/>
              <a:t>утримання</a:t>
            </a:r>
            <a:r>
              <a:rPr lang="ru-RU" dirty="0"/>
              <a:t> </a:t>
            </a:r>
            <a:r>
              <a:rPr lang="ru-RU" dirty="0" err="1"/>
              <a:t>однієї</a:t>
            </a:r>
            <a:r>
              <a:rPr lang="ru-RU" dirty="0"/>
              <a:t> </a:t>
            </a:r>
            <a:r>
              <a:rPr lang="ru-RU" dirty="0" err="1"/>
              <a:t>штатної</a:t>
            </a:r>
            <a:r>
              <a:rPr lang="ru-RU" dirty="0"/>
              <a:t> </a:t>
            </a:r>
            <a:r>
              <a:rPr lang="ru-RU" dirty="0" err="1"/>
              <a:t>одиниці</a:t>
            </a:r>
            <a:r>
              <a:rPr lang="ru-RU" dirty="0"/>
              <a:t> по </a:t>
            </a:r>
            <a:r>
              <a:rPr lang="ru-RU" dirty="0" err="1"/>
              <a:t>виконавчим</a:t>
            </a:r>
            <a:r>
              <a:rPr lang="ru-RU" dirty="0"/>
              <a:t> органам </a:t>
            </a:r>
            <a:r>
              <a:rPr lang="ru-RU" dirty="0" err="1">
                <a:solidFill>
                  <a:srgbClr val="FF0000"/>
                </a:solidFill>
              </a:rPr>
              <a:t>Баштанської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/>
              <a:t> </a:t>
            </a:r>
            <a:r>
              <a:rPr lang="ru-RU" dirty="0" err="1"/>
              <a:t>міської</a:t>
            </a:r>
            <a:r>
              <a:rPr lang="ru-RU" dirty="0"/>
              <a:t> ради ОТГ за 2017р </a:t>
            </a:r>
          </a:p>
        </c:rich>
      </c:tx>
      <c:layout>
        <c:manualLayout>
          <c:xMode val="edge"/>
          <c:yMode val="edge"/>
          <c:x val="0.22571006958255485"/>
          <c:y val="0.125"/>
        </c:manualLayout>
      </c:layout>
    </c:title>
    <c:plotArea>
      <c:layout/>
      <c:barChart>
        <c:barDir val="col"/>
        <c:grouping val="clustered"/>
        <c:ser>
          <c:idx val="0"/>
          <c:order val="0"/>
          <c:tx>
            <c:strRef>
              <c:f>'по розпорядниках'!$D$22</c:f>
              <c:strCache>
                <c:ptCount val="1"/>
                <c:pt idx="0">
                  <c:v>Річні витрати на утримання однієї штатної одиниці по виконавчим органам Баштанської  міської ради ОТГ за 2017р </c:v>
                </c:pt>
              </c:strCache>
            </c:strRef>
          </c:tx>
          <c:dLbls>
            <c:showVal val="1"/>
          </c:dLbls>
          <c:cat>
            <c:strRef>
              <c:f>'по розпорядниках'!$C$23:$C$26</c:f>
              <c:strCache>
                <c:ptCount val="4"/>
                <c:pt idx="0">
                  <c:v>Виконком Баштанська міська рада</c:v>
                </c:pt>
                <c:pt idx="1">
                  <c:v>Відділ освіти, молоді та спорту виконавчого комітету БМР</c:v>
                </c:pt>
                <c:pt idx="2">
                  <c:v>Відділ розвитку культури і туризму виконавчого комітету БМР )</c:v>
                </c:pt>
                <c:pt idx="3">
                  <c:v>СЕРЕДНІ ВИТРАТИ</c:v>
                </c:pt>
              </c:strCache>
            </c:strRef>
          </c:cat>
          <c:val>
            <c:numRef>
              <c:f>'по розпорядниках'!$D$23:$D$26</c:f>
              <c:numCache>
                <c:formatCode>General</c:formatCode>
                <c:ptCount val="4"/>
                <c:pt idx="0">
                  <c:v>122.79</c:v>
                </c:pt>
                <c:pt idx="1">
                  <c:v>73.569999999999993</c:v>
                </c:pt>
                <c:pt idx="2">
                  <c:v>94.97</c:v>
                </c:pt>
                <c:pt idx="3">
                  <c:v>97.11</c:v>
                </c:pt>
              </c:numCache>
            </c:numRef>
          </c:val>
        </c:ser>
        <c:axId val="78263424"/>
        <c:axId val="78264960"/>
      </c:barChart>
      <c:catAx>
        <c:axId val="78263424"/>
        <c:scaling>
          <c:orientation val="minMax"/>
        </c:scaling>
        <c:axPos val="b"/>
        <c:tickLblPos val="nextTo"/>
        <c:crossAx val="78264960"/>
        <c:crosses val="autoZero"/>
        <c:auto val="1"/>
        <c:lblAlgn val="ctr"/>
        <c:lblOffset val="100"/>
      </c:catAx>
      <c:valAx>
        <c:axId val="78264960"/>
        <c:scaling>
          <c:orientation val="minMax"/>
        </c:scaling>
        <c:axPos val="l"/>
        <c:majorGridlines/>
        <c:numFmt formatCode="General" sourceLinked="1"/>
        <c:tickLblPos val="nextTo"/>
        <c:crossAx val="78263424"/>
        <c:crosses val="autoZero"/>
        <c:crossBetween val="between"/>
      </c:valAx>
    </c:plotArea>
    <c:plotVisOnly val="1"/>
  </c:chart>
  <c:txPr>
    <a:bodyPr/>
    <a:lstStyle/>
    <a:p>
      <a:pPr>
        <a:defRPr sz="900">
          <a:latin typeface="Book Antiqua" pitchFamily="18" charset="0"/>
        </a:defRPr>
      </a:pPr>
      <a:endParaRPr lang="ru-RU"/>
    </a:p>
  </c:txPr>
  <c:externalData r:id="rId1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>
        <c:manualLayout>
          <c:layoutTarget val="inner"/>
          <c:xMode val="edge"/>
          <c:yMode val="edge"/>
          <c:x val="9.0378774942288839E-2"/>
          <c:y val="0.17940981335666473"/>
          <c:w val="0.8887376909211645"/>
          <c:h val="0.2241590113735773"/>
        </c:manualLayout>
      </c:layout>
      <c:barChart>
        <c:barDir val="col"/>
        <c:grouping val="clustered"/>
        <c:ser>
          <c:idx val="0"/>
          <c:order val="0"/>
          <c:tx>
            <c:strRef>
              <c:f>'Первинна мед допомога 2180'!$F$73</c:f>
              <c:strCache>
                <c:ptCount val="1"/>
                <c:pt idx="0">
                  <c:v>вартість  лікування/відвідувння 1 хворого , грн</c:v>
                </c:pt>
              </c:strCache>
            </c:strRef>
          </c:tx>
          <c:dLbls>
            <c:showVal val="1"/>
          </c:dLbls>
          <c:cat>
            <c:multiLvlStrRef>
              <c:f>'Первинна мед допомога 2180'!$D$74:$E$88</c:f>
              <c:multiLvlStrCache>
                <c:ptCount val="15"/>
                <c:lvl>
                  <c:pt idx="0">
                    <c:v>Міський бюджет м. Вознесенськ</c:v>
                  </c:pt>
                  <c:pt idx="1">
                    <c:v>Міський бюджет м. Миколаїв </c:v>
                  </c:pt>
                  <c:pt idx="2">
                    <c:v>Міський бюджет м. Дніпро </c:v>
                  </c:pt>
                  <c:pt idx="3">
                    <c:v>Міський бюджет м. Одеса</c:v>
                  </c:pt>
                  <c:pt idx="4">
                    <c:v>Міський бюджет м. Нова Каховка</c:v>
                  </c:pt>
                  <c:pt idx="5">
                    <c:v>Міський бюджет м. Нововолинськ</c:v>
                  </c:pt>
                  <c:pt idx="6">
                    <c:v>Міський бюджет м. Запоріжжя</c:v>
                  </c:pt>
                  <c:pt idx="7">
                    <c:v>Новоолександрівська ОТГ (Дніпропетровська область)</c:v>
                  </c:pt>
                  <c:pt idx="8">
                    <c:v>Обухівська РДА</c:v>
                  </c:pt>
                  <c:pt idx="9">
                    <c:v>Судововишнянська (Львівська область</c:v>
                  </c:pt>
                  <c:pt idx="10">
                    <c:v>Старосинявська ОТГ (Хмельницька)</c:v>
                  </c:pt>
                  <c:pt idx="11">
                    <c:v>Скадовська РДА</c:v>
                  </c:pt>
                  <c:pt idx="12">
                    <c:v>Полтавська РДА</c:v>
                  </c:pt>
                  <c:pt idx="13">
                    <c:v>Здолбунівська РДА</c:v>
                  </c:pt>
                  <c:pt idx="14">
                    <c:v>Рівненська РДА (Рівненська область)</c:v>
                  </c:pt>
                </c:lvl>
                <c:lvl>
                  <c:pt idx="0">
                    <c:v>Ефективність використання бюджетних коштів місцевих бюдженів в галузі "Первинна медична допомога"</c:v>
                  </c:pt>
                </c:lvl>
              </c:multiLvlStrCache>
            </c:multiLvlStrRef>
          </c:cat>
          <c:val>
            <c:numRef>
              <c:f>'Первинна мед допомога 2180'!$F$74:$F$88</c:f>
              <c:numCache>
                <c:formatCode>0.00</c:formatCode>
                <c:ptCount val="15"/>
                <c:pt idx="0">
                  <c:v>80.48</c:v>
                </c:pt>
                <c:pt idx="1">
                  <c:v>293.10000000000002</c:v>
                </c:pt>
                <c:pt idx="2">
                  <c:v>114.64999999999999</c:v>
                </c:pt>
                <c:pt idx="3">
                  <c:v>62.77</c:v>
                </c:pt>
                <c:pt idx="4">
                  <c:v>63.63</c:v>
                </c:pt>
                <c:pt idx="5">
                  <c:v>162.6</c:v>
                </c:pt>
                <c:pt idx="6">
                  <c:v>139.5</c:v>
                </c:pt>
                <c:pt idx="7">
                  <c:v>123.92</c:v>
                </c:pt>
                <c:pt idx="8">
                  <c:v>113.85</c:v>
                </c:pt>
                <c:pt idx="9">
                  <c:v>11.67</c:v>
                </c:pt>
                <c:pt idx="10">
                  <c:v>153.8500000000007</c:v>
                </c:pt>
                <c:pt idx="11">
                  <c:v>90.86999999999999</c:v>
                </c:pt>
                <c:pt idx="12">
                  <c:v>0</c:v>
                </c:pt>
                <c:pt idx="13">
                  <c:v>145</c:v>
                </c:pt>
                <c:pt idx="14">
                  <c:v>104.11</c:v>
                </c:pt>
              </c:numCache>
            </c:numRef>
          </c:val>
        </c:ser>
        <c:axId val="86696704"/>
        <c:axId val="86698240"/>
      </c:barChart>
      <c:catAx>
        <c:axId val="86696704"/>
        <c:scaling>
          <c:orientation val="minMax"/>
        </c:scaling>
        <c:axPos val="b"/>
        <c:tickLblPos val="nextTo"/>
        <c:crossAx val="86698240"/>
        <c:crosses val="autoZero"/>
        <c:auto val="1"/>
        <c:lblAlgn val="ctr"/>
        <c:lblOffset val="100"/>
      </c:catAx>
      <c:valAx>
        <c:axId val="86698240"/>
        <c:scaling>
          <c:orientation val="minMax"/>
        </c:scaling>
        <c:axPos val="l"/>
        <c:majorGridlines/>
        <c:numFmt formatCode="0.00" sourceLinked="1"/>
        <c:tickLblPos val="nextTo"/>
        <c:crossAx val="86696704"/>
        <c:crosses val="autoZero"/>
        <c:crossBetween val="between"/>
      </c:valAx>
    </c:plotArea>
    <c:plotVisOnly val="1"/>
  </c:chart>
  <c:txPr>
    <a:bodyPr/>
    <a:lstStyle/>
    <a:p>
      <a:pPr>
        <a:defRPr sz="800">
          <a:latin typeface="Book Antiqua" pitchFamily="18" charset="0"/>
        </a:defRPr>
      </a:pPr>
      <a:endParaRPr lang="ru-RU"/>
    </a:p>
  </c:txPr>
  <c:externalData r:id="rId1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9"/>
  <c:chart>
    <c:plotArea>
      <c:layout>
        <c:manualLayout>
          <c:layoutTarget val="inner"/>
          <c:xMode val="edge"/>
          <c:yMode val="edge"/>
          <c:x val="5.2166180738742914E-2"/>
          <c:y val="1.2457549949113503E-2"/>
          <c:w val="0.79087738088154558"/>
          <c:h val="0.46470244790829718"/>
        </c:manualLayout>
      </c:layout>
      <c:barChart>
        <c:barDir val="col"/>
        <c:grouping val="clustered"/>
        <c:ser>
          <c:idx val="0"/>
          <c:order val="0"/>
          <c:tx>
            <c:strRef>
              <c:f>'Амбулаторно-поліклінічне 2120'!$G$26</c:f>
              <c:strCache>
                <c:ptCount val="1"/>
                <c:pt idx="0">
                  <c:v>завантаженість ліжкового фонду у денних стаціонарах -2017</c:v>
                </c:pt>
              </c:strCache>
            </c:strRef>
          </c:tx>
          <c:dLbls>
            <c:showVal val="1"/>
          </c:dLbls>
          <c:cat>
            <c:multiLvlStrRef>
              <c:f>'Амбулаторно-поліклінічне 2120'!$E$27:$F$36</c:f>
              <c:multiLvlStrCache>
                <c:ptCount val="10"/>
                <c:lvl>
                  <c:pt idx="0">
                    <c:v>Міський бюджет м. Миколаїв </c:v>
                  </c:pt>
                  <c:pt idx="1">
                    <c:v>Міський бюджет м. Херсон</c:v>
                  </c:pt>
                  <c:pt idx="2">
                    <c:v>Міський бюджет м. Дніпро </c:v>
                  </c:pt>
                  <c:pt idx="3">
                    <c:v>Міський бюджет м. Одеса</c:v>
                  </c:pt>
                  <c:pt idx="4">
                    <c:v>Міський бюджет м. Нова Каховка</c:v>
                  </c:pt>
                  <c:pt idx="5">
                    <c:v>Полтавська РДА</c:v>
                  </c:pt>
                  <c:pt idx="6">
                    <c:v>Кременецька РДА (Тернопільська)</c:v>
                  </c:pt>
                  <c:pt idx="7">
                    <c:v>Рівненська РДА (Рівненська область)</c:v>
                  </c:pt>
                  <c:pt idx="8">
                    <c:v>Судововишнянська (Львівська область</c:v>
                  </c:pt>
                  <c:pt idx="9">
                    <c:v>Обухівська РДА</c:v>
                  </c:pt>
                </c:lvl>
                <c:lvl>
                  <c:pt idx="0">
                    <c:v>Ефективність використання бюджетних коштів місцевих бюдженів в галузі "Амбулаторно-поліклінічна допомога"</c:v>
                  </c:pt>
                </c:lvl>
              </c:multiLvlStrCache>
            </c:multiLvlStrRef>
          </c:cat>
          <c:val>
            <c:numRef>
              <c:f>'Амбулаторно-поліклінічне 2120'!$G$27:$G$36</c:f>
              <c:numCache>
                <c:formatCode>General</c:formatCode>
                <c:ptCount val="10"/>
                <c:pt idx="0">
                  <c:v>10.1</c:v>
                </c:pt>
                <c:pt idx="1">
                  <c:v>487.82</c:v>
                </c:pt>
                <c:pt idx="2">
                  <c:v>251</c:v>
                </c:pt>
                <c:pt idx="3">
                  <c:v>536.70000000000005</c:v>
                </c:pt>
                <c:pt idx="4">
                  <c:v>200</c:v>
                </c:pt>
                <c:pt idx="5">
                  <c:v>285</c:v>
                </c:pt>
                <c:pt idx="7">
                  <c:v>1006</c:v>
                </c:pt>
                <c:pt idx="8">
                  <c:v>284</c:v>
                </c:pt>
                <c:pt idx="9">
                  <c:v>107.7</c:v>
                </c:pt>
              </c:numCache>
            </c:numRef>
          </c:val>
        </c:ser>
        <c:ser>
          <c:idx val="1"/>
          <c:order val="1"/>
          <c:tx>
            <c:strRef>
              <c:f>'Амбулаторно-поліклінічне 2120'!$H$26</c:f>
              <c:strCache>
                <c:ptCount val="1"/>
                <c:pt idx="0">
                  <c:v>середня тривалість лікування в денному стаціонарі одного хворого за 2017р</c:v>
                </c:pt>
              </c:strCache>
            </c:strRef>
          </c:tx>
          <c:dLbls>
            <c:dLbl>
              <c:idx val="0"/>
              <c:layout>
                <c:manualLayout>
                  <c:x val="3.4187794903380447E-3"/>
                  <c:y val="-3.9945919370698142E-2"/>
                </c:manualLayout>
              </c:layout>
              <c:showVal val="1"/>
            </c:dLbl>
            <c:showVal val="1"/>
          </c:dLbls>
          <c:cat>
            <c:multiLvlStrRef>
              <c:f>'Амбулаторно-поліклінічне 2120'!$E$27:$F$36</c:f>
              <c:multiLvlStrCache>
                <c:ptCount val="10"/>
                <c:lvl>
                  <c:pt idx="0">
                    <c:v>Міський бюджет м. Миколаїв </c:v>
                  </c:pt>
                  <c:pt idx="1">
                    <c:v>Міський бюджет м. Херсон</c:v>
                  </c:pt>
                  <c:pt idx="2">
                    <c:v>Міський бюджет м. Дніпро </c:v>
                  </c:pt>
                  <c:pt idx="3">
                    <c:v>Міський бюджет м. Одеса</c:v>
                  </c:pt>
                  <c:pt idx="4">
                    <c:v>Міський бюджет м. Нова Каховка</c:v>
                  </c:pt>
                  <c:pt idx="5">
                    <c:v>Полтавська РДА</c:v>
                  </c:pt>
                  <c:pt idx="6">
                    <c:v>Кременецька РДА (Тернопільська)</c:v>
                  </c:pt>
                  <c:pt idx="7">
                    <c:v>Рівненська РДА (Рівненська область)</c:v>
                  </c:pt>
                  <c:pt idx="8">
                    <c:v>Судововишнянська (Львівська область</c:v>
                  </c:pt>
                  <c:pt idx="9">
                    <c:v>Обухівська РДА</c:v>
                  </c:pt>
                </c:lvl>
                <c:lvl>
                  <c:pt idx="0">
                    <c:v>Ефективність використання бюджетних коштів місцевих бюдженів в галузі "Амбулаторно-поліклінічна допомога"</c:v>
                  </c:pt>
                </c:lvl>
              </c:multiLvlStrCache>
            </c:multiLvlStrRef>
          </c:cat>
          <c:val>
            <c:numRef>
              <c:f>'Амбулаторно-поліклінічне 2120'!$H$27:$H$36</c:f>
              <c:numCache>
                <c:formatCode>General</c:formatCode>
                <c:ptCount val="10"/>
                <c:pt idx="0" formatCode="0.00">
                  <c:v>10</c:v>
                </c:pt>
                <c:pt idx="1">
                  <c:v>0</c:v>
                </c:pt>
                <c:pt idx="2" formatCode="0.00">
                  <c:v>10</c:v>
                </c:pt>
                <c:pt idx="5" formatCode="0.00">
                  <c:v>9.1</c:v>
                </c:pt>
                <c:pt idx="8">
                  <c:v>8</c:v>
                </c:pt>
              </c:numCache>
            </c:numRef>
          </c:val>
        </c:ser>
        <c:axId val="86821504"/>
        <c:axId val="86831488"/>
      </c:barChart>
      <c:catAx>
        <c:axId val="86821504"/>
        <c:scaling>
          <c:orientation val="minMax"/>
        </c:scaling>
        <c:axPos val="b"/>
        <c:tickLblPos val="nextTo"/>
        <c:crossAx val="86831488"/>
        <c:crosses val="autoZero"/>
        <c:auto val="1"/>
        <c:lblAlgn val="ctr"/>
        <c:lblOffset val="100"/>
      </c:catAx>
      <c:valAx>
        <c:axId val="86831488"/>
        <c:scaling>
          <c:orientation val="minMax"/>
        </c:scaling>
        <c:axPos val="l"/>
        <c:majorGridlines/>
        <c:numFmt formatCode="General" sourceLinked="1"/>
        <c:tickLblPos val="nextTo"/>
        <c:crossAx val="8682150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63194695121552"/>
          <c:y val="0.10032835181316598"/>
          <c:w val="0.12672973812782332"/>
          <c:h val="0.66669023514918802"/>
        </c:manualLayout>
      </c:layout>
    </c:legend>
    <c:plotVisOnly val="1"/>
  </c:chart>
  <c:txPr>
    <a:bodyPr/>
    <a:lstStyle/>
    <a:p>
      <a:pPr>
        <a:defRPr sz="800">
          <a:latin typeface="Book Antiqua" pitchFamily="18" charset="0"/>
        </a:defRPr>
      </a:pPr>
      <a:endParaRPr lang="ru-RU"/>
    </a:p>
  </c:txPr>
  <c:externalData r:id="rId1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5.6469188504056467E-2"/>
          <c:y val="3.9483675018982652E-2"/>
          <c:w val="0.85601125600142092"/>
          <c:h val="0.48454074220221338"/>
        </c:manualLayout>
      </c:layout>
      <c:barChart>
        <c:barDir val="col"/>
        <c:grouping val="clustered"/>
        <c:ser>
          <c:idx val="0"/>
          <c:order val="0"/>
          <c:tx>
            <c:strRef>
              <c:f>'Амбулаторно-поліклінічне 2120'!$G$38</c:f>
              <c:strCache>
                <c:ptCount val="1"/>
                <c:pt idx="0">
                  <c:v>Кількість прікріпленого населення</c:v>
                </c:pt>
              </c:strCache>
            </c:strRef>
          </c:tx>
          <c:dLbls>
            <c:showVal val="1"/>
          </c:dLbls>
          <c:cat>
            <c:multiLvlStrRef>
              <c:f>'Амбулаторно-поліклінічне 2120'!$E$39:$F$51</c:f>
              <c:multiLvlStrCache>
                <c:ptCount val="13"/>
                <c:lvl>
                  <c:pt idx="0">
                    <c:v>Міський бюджет м. Миколаїв </c:v>
                  </c:pt>
                  <c:pt idx="1">
                    <c:v>Міський бюджет м. Херсон</c:v>
                  </c:pt>
                  <c:pt idx="2">
                    <c:v>Міський бюджет м. Дніпро </c:v>
                  </c:pt>
                  <c:pt idx="3">
                    <c:v>Міський бюджет м. Одеса</c:v>
                  </c:pt>
                  <c:pt idx="4">
                    <c:v>Міський бюджет м. Нова Каховка</c:v>
                  </c:pt>
                  <c:pt idx="5">
                    <c:v>Міський бюджет м. Нововолинськ</c:v>
                  </c:pt>
                  <c:pt idx="6">
                    <c:v>Міський бюджет м. Запоріжжя</c:v>
                  </c:pt>
                  <c:pt idx="7">
                    <c:v>Крижопільська РДА (Вінницька область)</c:v>
                  </c:pt>
                  <c:pt idx="8">
                    <c:v>Баштанська ОТГ  (Миколаївська область)</c:v>
                  </c:pt>
                  <c:pt idx="9">
                    <c:v>Полтавська РДА</c:v>
                  </c:pt>
                  <c:pt idx="10">
                    <c:v>Рівненська РДА (Рівненська область)</c:v>
                  </c:pt>
                  <c:pt idx="11">
                    <c:v>Судововишнянська (Львівська область</c:v>
                  </c:pt>
                  <c:pt idx="12">
                    <c:v>Обухівська РДА</c:v>
                  </c:pt>
                </c:lvl>
                <c:lvl>
                  <c:pt idx="0">
                    <c:v>Ефективність використання бюджетних коштів місцевих бюдженів в галузі "Амбулаторно-поліклінічна допомога"</c:v>
                  </c:pt>
                </c:lvl>
              </c:multiLvlStrCache>
            </c:multiLvlStrRef>
          </c:cat>
          <c:val>
            <c:numRef>
              <c:f>'Амбулаторно-поліклінічне 2120'!$G$39:$G$51</c:f>
              <c:numCache>
                <c:formatCode>General</c:formatCode>
                <c:ptCount val="13"/>
                <c:pt idx="0">
                  <c:v>430801</c:v>
                </c:pt>
                <c:pt idx="1">
                  <c:v>329432</c:v>
                </c:pt>
                <c:pt idx="2">
                  <c:v>994355</c:v>
                </c:pt>
                <c:pt idx="3">
                  <c:v>1010500</c:v>
                </c:pt>
                <c:pt idx="4">
                  <c:v>68970</c:v>
                </c:pt>
                <c:pt idx="5">
                  <c:v>57700</c:v>
                </c:pt>
                <c:pt idx="6">
                  <c:v>746935</c:v>
                </c:pt>
                <c:pt idx="7">
                  <c:v>33500</c:v>
                </c:pt>
                <c:pt idx="8">
                  <c:v>70348</c:v>
                </c:pt>
                <c:pt idx="11">
                  <c:v>122570</c:v>
                </c:pt>
              </c:numCache>
            </c:numRef>
          </c:val>
        </c:ser>
        <c:ser>
          <c:idx val="1"/>
          <c:order val="1"/>
          <c:tx>
            <c:strRef>
              <c:f>'Амбулаторно-поліклінічне 2120'!$H$38</c:f>
              <c:strCache>
                <c:ptCount val="1"/>
                <c:pt idx="0">
                  <c:v>Кількість лікарських відвідувань</c:v>
                </c:pt>
              </c:strCache>
            </c:strRef>
          </c:tx>
          <c:dLbls>
            <c:showVal val="1"/>
          </c:dLbls>
          <c:cat>
            <c:multiLvlStrRef>
              <c:f>'Амбулаторно-поліклінічне 2120'!$E$39:$F$51</c:f>
              <c:multiLvlStrCache>
                <c:ptCount val="13"/>
                <c:lvl>
                  <c:pt idx="0">
                    <c:v>Міський бюджет м. Миколаїв </c:v>
                  </c:pt>
                  <c:pt idx="1">
                    <c:v>Міський бюджет м. Херсон</c:v>
                  </c:pt>
                  <c:pt idx="2">
                    <c:v>Міський бюджет м. Дніпро </c:v>
                  </c:pt>
                  <c:pt idx="3">
                    <c:v>Міський бюджет м. Одеса</c:v>
                  </c:pt>
                  <c:pt idx="4">
                    <c:v>Міський бюджет м. Нова Каховка</c:v>
                  </c:pt>
                  <c:pt idx="5">
                    <c:v>Міський бюджет м. Нововолинськ</c:v>
                  </c:pt>
                  <c:pt idx="6">
                    <c:v>Міський бюджет м. Запоріжжя</c:v>
                  </c:pt>
                  <c:pt idx="7">
                    <c:v>Крижопільська РДА (Вінницька область)</c:v>
                  </c:pt>
                  <c:pt idx="8">
                    <c:v>Баштанська ОТГ  (Миколаївська область)</c:v>
                  </c:pt>
                  <c:pt idx="9">
                    <c:v>Полтавська РДА</c:v>
                  </c:pt>
                  <c:pt idx="10">
                    <c:v>Рівненська РДА (Рівненська область)</c:v>
                  </c:pt>
                  <c:pt idx="11">
                    <c:v>Судововишнянська (Львівська область</c:v>
                  </c:pt>
                  <c:pt idx="12">
                    <c:v>Обухівська РДА</c:v>
                  </c:pt>
                </c:lvl>
                <c:lvl>
                  <c:pt idx="0">
                    <c:v>Ефективність використання бюджетних коштів місцевих бюдженів в галузі "Амбулаторно-поліклінічна допомога"</c:v>
                  </c:pt>
                </c:lvl>
              </c:multiLvlStrCache>
            </c:multiLvlStrRef>
          </c:cat>
          <c:val>
            <c:numRef>
              <c:f>'Амбулаторно-поліклінічне 2120'!$H$39:$H$51</c:f>
              <c:numCache>
                <c:formatCode>General</c:formatCode>
                <c:ptCount val="13"/>
                <c:pt idx="0">
                  <c:v>333423</c:v>
                </c:pt>
                <c:pt idx="1">
                  <c:v>4379700</c:v>
                </c:pt>
                <c:pt idx="2">
                  <c:v>606567</c:v>
                </c:pt>
                <c:pt idx="3">
                  <c:v>4526900</c:v>
                </c:pt>
                <c:pt idx="4">
                  <c:v>388700</c:v>
                </c:pt>
                <c:pt idx="6">
                  <c:v>163292</c:v>
                </c:pt>
                <c:pt idx="7">
                  <c:v>160954</c:v>
                </c:pt>
                <c:pt idx="8" formatCode="#,##0">
                  <c:v>234599</c:v>
                </c:pt>
                <c:pt idx="9">
                  <c:v>339200</c:v>
                </c:pt>
                <c:pt idx="10">
                  <c:v>227162</c:v>
                </c:pt>
                <c:pt idx="11">
                  <c:v>14300</c:v>
                </c:pt>
                <c:pt idx="12">
                  <c:v>284800</c:v>
                </c:pt>
              </c:numCache>
            </c:numRef>
          </c:val>
        </c:ser>
        <c:axId val="87139840"/>
        <c:axId val="87141376"/>
      </c:barChart>
      <c:catAx>
        <c:axId val="87139840"/>
        <c:scaling>
          <c:orientation val="minMax"/>
        </c:scaling>
        <c:axPos val="b"/>
        <c:tickLblPos val="nextTo"/>
        <c:crossAx val="87141376"/>
        <c:crosses val="autoZero"/>
        <c:auto val="1"/>
        <c:lblAlgn val="ctr"/>
        <c:lblOffset val="100"/>
      </c:catAx>
      <c:valAx>
        <c:axId val="87141376"/>
        <c:scaling>
          <c:orientation val="minMax"/>
        </c:scaling>
        <c:axPos val="l"/>
        <c:majorGridlines/>
        <c:numFmt formatCode="General" sourceLinked="1"/>
        <c:tickLblPos val="nextTo"/>
        <c:crossAx val="8713984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93118062406208368"/>
          <c:y val="0.15603106559288427"/>
          <c:w val="5.9707758625844022E-2"/>
          <c:h val="0.7061608642883197"/>
        </c:manualLayout>
      </c:layout>
    </c:legend>
    <c:plotVisOnly val="1"/>
  </c:chart>
  <c:txPr>
    <a:bodyPr/>
    <a:lstStyle/>
    <a:p>
      <a:pPr>
        <a:defRPr sz="600">
          <a:latin typeface="Book Antiqua" pitchFamily="18" charset="0"/>
        </a:defRPr>
      </a:pPr>
      <a:endParaRPr lang="ru-RU"/>
    </a:p>
  </c:txPr>
  <c:externalData r:id="rId1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0.12873789837303201"/>
          <c:y val="3.0942334739803096E-2"/>
          <c:w val="0.80019900386706166"/>
          <c:h val="0.66544802152895777"/>
        </c:manualLayout>
      </c:layout>
      <c:barChart>
        <c:barDir val="col"/>
        <c:grouping val="clustered"/>
        <c:ser>
          <c:idx val="2"/>
          <c:order val="2"/>
          <c:tx>
            <c:strRef>
              <c:f>'Амбулаторно-поліклінічне 2120'!$G$38</c:f>
            </c:strRef>
          </c:tx>
          <c:cat>
            <c:multiLvlStrRef>
              <c:f>'Амбулаторно-поліклінічне 2120'!$E$39:$F$51</c:f>
            </c:multiLvlStrRef>
          </c:cat>
          <c:val>
            <c:numRef>
              <c:f>'Амбулаторно-поліклінічне 2120'!$G$39:$G$51</c:f>
            </c:numRef>
          </c:val>
        </c:ser>
        <c:ser>
          <c:idx val="3"/>
          <c:order val="3"/>
          <c:tx>
            <c:strRef>
              <c:f>'Амбулаторно-поліклінічне 2120'!$H$38</c:f>
            </c:strRef>
          </c:tx>
          <c:cat>
            <c:multiLvlStrRef>
              <c:f>'Амбулаторно-поліклінічне 2120'!$E$39:$F$51</c:f>
            </c:multiLvlStrRef>
          </c:cat>
          <c:val>
            <c:numRef>
              <c:f>'Амбулаторно-поліклінічне 2120'!$H$39:$H$51</c:f>
            </c:numRef>
          </c:val>
        </c:ser>
        <c:ser>
          <c:idx val="0"/>
          <c:order val="0"/>
          <c:tx>
            <c:strRef>
              <c:f>'Амбулаторно-поліклінічне 2120'!$G$53</c:f>
              <c:strCache>
                <c:ptCount val="1"/>
              </c:strCache>
            </c:strRef>
          </c:tx>
          <c:cat>
            <c:strRef>
              <c:f>'Амбулаторно-поліклінічне 2120'!$F$54:$F$65</c:f>
              <c:strCache>
                <c:ptCount val="12"/>
                <c:pt idx="0">
                  <c:v>Міський бюджет м. Миколаїв </c:v>
                </c:pt>
                <c:pt idx="1">
                  <c:v>Міський бюджет м. Херсон</c:v>
                </c:pt>
                <c:pt idx="2">
                  <c:v>Міський бюджет м. Дніпро </c:v>
                </c:pt>
                <c:pt idx="3">
                  <c:v>Міський бюджет м. Одеса</c:v>
                </c:pt>
                <c:pt idx="4">
                  <c:v>Міський бюджет м. Нова Каховка</c:v>
                </c:pt>
                <c:pt idx="5">
                  <c:v>Міський бюджет м. Запоріжжя</c:v>
                </c:pt>
                <c:pt idx="6">
                  <c:v>Крижопільська РДА (Вінницька область)</c:v>
                </c:pt>
                <c:pt idx="7">
                  <c:v>Баштанська ОТГ  (Миколаївська область)</c:v>
                </c:pt>
                <c:pt idx="8">
                  <c:v>Скадовська РДА</c:v>
                </c:pt>
                <c:pt idx="9">
                  <c:v>Полтавська РДА</c:v>
                </c:pt>
                <c:pt idx="10">
                  <c:v>Судововишнянська (Львівська область</c:v>
                </c:pt>
                <c:pt idx="11">
                  <c:v>Обухівська РДА</c:v>
                </c:pt>
              </c:strCache>
            </c:strRef>
          </c:cat>
          <c:val>
            <c:numRef>
              <c:f>'Амбулаторно-поліклінічне 2120'!$G$54:$G$65</c:f>
              <c:numCache>
                <c:formatCode>General</c:formatCode>
                <c:ptCount val="12"/>
              </c:numCache>
            </c:numRef>
          </c:val>
        </c:ser>
        <c:ser>
          <c:idx val="1"/>
          <c:order val="1"/>
          <c:tx>
            <c:strRef>
              <c:f>'Амбулаторно-поліклінічне 2120'!$H$53</c:f>
              <c:strCache>
                <c:ptCount val="1"/>
                <c:pt idx="0">
                  <c:v>Кількість лікарських відвідувань на 1 лікаря</c:v>
                </c:pt>
              </c:strCache>
            </c:strRef>
          </c:tx>
          <c:dLbls>
            <c:showVal val="1"/>
          </c:dLbls>
          <c:cat>
            <c:strRef>
              <c:f>'Амбулаторно-поліклінічне 2120'!$F$54:$F$65</c:f>
              <c:strCache>
                <c:ptCount val="12"/>
                <c:pt idx="0">
                  <c:v>Міський бюджет м. Миколаїв </c:v>
                </c:pt>
                <c:pt idx="1">
                  <c:v>Міський бюджет м. Херсон</c:v>
                </c:pt>
                <c:pt idx="2">
                  <c:v>Міський бюджет м. Дніпро </c:v>
                </c:pt>
                <c:pt idx="3">
                  <c:v>Міський бюджет м. Одеса</c:v>
                </c:pt>
                <c:pt idx="4">
                  <c:v>Міський бюджет м. Нова Каховка</c:v>
                </c:pt>
                <c:pt idx="5">
                  <c:v>Міський бюджет м. Запоріжжя</c:v>
                </c:pt>
                <c:pt idx="6">
                  <c:v>Крижопільська РДА (Вінницька область)</c:v>
                </c:pt>
                <c:pt idx="7">
                  <c:v>Баштанська ОТГ  (Миколаївська область)</c:v>
                </c:pt>
                <c:pt idx="8">
                  <c:v>Скадовська РДА</c:v>
                </c:pt>
                <c:pt idx="9">
                  <c:v>Полтавська РДА</c:v>
                </c:pt>
                <c:pt idx="10">
                  <c:v>Судововишнянська (Львівська область</c:v>
                </c:pt>
                <c:pt idx="11">
                  <c:v>Обухівська РДА</c:v>
                </c:pt>
              </c:strCache>
            </c:strRef>
          </c:cat>
          <c:val>
            <c:numRef>
              <c:f>'Амбулаторно-поліклінічне 2120'!$H$54:$H$65</c:f>
              <c:numCache>
                <c:formatCode>0</c:formatCode>
                <c:ptCount val="12"/>
                <c:pt idx="0">
                  <c:v>8321</c:v>
                </c:pt>
                <c:pt idx="1">
                  <c:v>6254</c:v>
                </c:pt>
                <c:pt idx="2">
                  <c:v>754</c:v>
                </c:pt>
                <c:pt idx="3">
                  <c:v>5430</c:v>
                </c:pt>
                <c:pt idx="4">
                  <c:v>5098</c:v>
                </c:pt>
                <c:pt idx="5">
                  <c:v>5730</c:v>
                </c:pt>
                <c:pt idx="6">
                  <c:v>6132</c:v>
                </c:pt>
                <c:pt idx="7">
                  <c:v>5072</c:v>
                </c:pt>
                <c:pt idx="9">
                  <c:v>9636</c:v>
                </c:pt>
                <c:pt idx="10">
                  <c:v>3502</c:v>
                </c:pt>
                <c:pt idx="11">
                  <c:v>4688</c:v>
                </c:pt>
              </c:numCache>
            </c:numRef>
          </c:val>
        </c:ser>
        <c:axId val="87250432"/>
        <c:axId val="87251968"/>
      </c:barChart>
      <c:catAx>
        <c:axId val="87250432"/>
        <c:scaling>
          <c:orientation val="minMax"/>
        </c:scaling>
        <c:axPos val="b"/>
        <c:tickLblPos val="nextTo"/>
        <c:crossAx val="87251968"/>
        <c:crosses val="autoZero"/>
        <c:auto val="1"/>
        <c:lblAlgn val="ctr"/>
        <c:lblOffset val="100"/>
      </c:catAx>
      <c:valAx>
        <c:axId val="87251968"/>
        <c:scaling>
          <c:orientation val="minMax"/>
        </c:scaling>
        <c:axPos val="l"/>
        <c:majorGridlines/>
        <c:numFmt formatCode="General" sourceLinked="1"/>
        <c:tickLblPos val="nextTo"/>
        <c:crossAx val="87250432"/>
        <c:crosses val="autoZero"/>
        <c:crossBetween val="between"/>
      </c:valAx>
    </c:plotArea>
    <c:plotVisOnly val="1"/>
  </c:chart>
  <c:txPr>
    <a:bodyPr/>
    <a:lstStyle/>
    <a:p>
      <a:pPr>
        <a:defRPr sz="1000">
          <a:latin typeface="Book Antiqua" pitchFamily="18" charset="0"/>
        </a:defRPr>
      </a:pPr>
      <a:endParaRPr lang="ru-RU"/>
    </a:p>
  </c:txPr>
  <c:externalData r:id="rId1"/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9"/>
  <c:chart>
    <c:autoTitleDeleted val="1"/>
    <c:plotArea>
      <c:layout>
        <c:manualLayout>
          <c:layoutTarget val="inner"/>
          <c:xMode val="edge"/>
          <c:yMode val="edge"/>
          <c:x val="8.3727223745086746E-2"/>
          <c:y val="3.4338974736325752E-2"/>
          <c:w val="0.89150241811681852"/>
          <c:h val="0.29868341512498647"/>
        </c:manualLayout>
      </c:layout>
      <c:barChart>
        <c:barDir val="col"/>
        <c:grouping val="clustered"/>
        <c:ser>
          <c:idx val="0"/>
          <c:order val="0"/>
          <c:tx>
            <c:strRef>
              <c:f>'Амбулаторно-поліклінічне 2120'!$G$68</c:f>
              <c:strCache>
                <c:ptCount val="1"/>
                <c:pt idx="0">
                  <c:v>вартість   1 лікарського відвідування , грн</c:v>
                </c:pt>
              </c:strCache>
            </c:strRef>
          </c:tx>
          <c:dLbls>
            <c:showVal val="1"/>
          </c:dLbls>
          <c:cat>
            <c:multiLvlStrRef>
              <c:f>'Амбулаторно-поліклінічне 2120'!$E$69:$F$80</c:f>
              <c:multiLvlStrCache>
                <c:ptCount val="12"/>
                <c:lvl>
                  <c:pt idx="0">
                    <c:v>Міський бюджет м. Миколаїв </c:v>
                  </c:pt>
                  <c:pt idx="1">
                    <c:v>Міський бюджет м. Херсон</c:v>
                  </c:pt>
                  <c:pt idx="2">
                    <c:v>Міський бюджет м. Дніпро </c:v>
                  </c:pt>
                  <c:pt idx="3">
                    <c:v>Міський бюджет м. Одеса</c:v>
                  </c:pt>
                  <c:pt idx="4">
                    <c:v>Міський бюджет м. Нова Каховка</c:v>
                  </c:pt>
                  <c:pt idx="5">
                    <c:v>Міський бюджет м. Запоріжжя</c:v>
                  </c:pt>
                  <c:pt idx="6">
                    <c:v>Крижопільська РДА (Вінницька область)</c:v>
                  </c:pt>
                  <c:pt idx="7">
                    <c:v>Баштанська ОТГ  (Миколаївська область)</c:v>
                  </c:pt>
                  <c:pt idx="8">
                    <c:v>Полтавська РДА</c:v>
                  </c:pt>
                  <c:pt idx="9">
                    <c:v>Рівненська РДА (Рівненська область)</c:v>
                  </c:pt>
                  <c:pt idx="10">
                    <c:v>Судововишнянська (Львівська область</c:v>
                  </c:pt>
                  <c:pt idx="11">
                    <c:v>Обухівська РДА</c:v>
                  </c:pt>
                </c:lvl>
                <c:lvl>
                  <c:pt idx="0">
                    <c:v>Ефективність використання бюджетних коштів місцевих бюдженів в галузі "Амбулаторно-поліклінічна допомога"</c:v>
                  </c:pt>
                </c:lvl>
              </c:multiLvlStrCache>
            </c:multiLvlStrRef>
          </c:cat>
          <c:val>
            <c:numRef>
              <c:f>'Амбулаторно-поліклінічне 2120'!$G$69:$G$80</c:f>
              <c:numCache>
                <c:formatCode>0.00</c:formatCode>
                <c:ptCount val="12"/>
                <c:pt idx="0">
                  <c:v>310.95</c:v>
                </c:pt>
                <c:pt idx="1">
                  <c:v>46.760000000000012</c:v>
                </c:pt>
                <c:pt idx="2">
                  <c:v>88.02</c:v>
                </c:pt>
                <c:pt idx="3">
                  <c:v>50.78</c:v>
                </c:pt>
                <c:pt idx="4">
                  <c:v>57.02</c:v>
                </c:pt>
                <c:pt idx="5">
                  <c:v>41.04</c:v>
                </c:pt>
                <c:pt idx="6">
                  <c:v>49.36</c:v>
                </c:pt>
                <c:pt idx="7">
                  <c:v>89.36999999999999</c:v>
                </c:pt>
                <c:pt idx="8">
                  <c:v>57.54</c:v>
                </c:pt>
                <c:pt idx="9">
                  <c:v>82</c:v>
                </c:pt>
                <c:pt idx="10">
                  <c:v>111.11999999999999</c:v>
                </c:pt>
                <c:pt idx="11">
                  <c:v>97.28</c:v>
                </c:pt>
              </c:numCache>
            </c:numRef>
          </c:val>
        </c:ser>
        <c:axId val="87284352"/>
        <c:axId val="87290240"/>
      </c:barChart>
      <c:catAx>
        <c:axId val="87284352"/>
        <c:scaling>
          <c:orientation val="minMax"/>
        </c:scaling>
        <c:axPos val="b"/>
        <c:tickLblPos val="nextTo"/>
        <c:crossAx val="87290240"/>
        <c:crosses val="autoZero"/>
        <c:auto val="1"/>
        <c:lblAlgn val="ctr"/>
        <c:lblOffset val="100"/>
      </c:catAx>
      <c:valAx>
        <c:axId val="87290240"/>
        <c:scaling>
          <c:orientation val="minMax"/>
        </c:scaling>
        <c:axPos val="l"/>
        <c:majorGridlines/>
        <c:numFmt formatCode="0.00" sourceLinked="1"/>
        <c:tickLblPos val="nextTo"/>
        <c:crossAx val="87284352"/>
        <c:crosses val="autoZero"/>
        <c:crossBetween val="between"/>
      </c:valAx>
    </c:plotArea>
    <c:plotVisOnly val="1"/>
  </c:chart>
  <c:txPr>
    <a:bodyPr/>
    <a:lstStyle/>
    <a:p>
      <a:pPr>
        <a:defRPr sz="800">
          <a:latin typeface="Book Antiqua" pitchFamily="18" charset="0"/>
        </a:defRPr>
      </a:pPr>
      <a:endParaRPr lang="ru-RU"/>
    </a:p>
  </c:txPr>
  <c:externalData r:id="rId1"/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9"/>
  <c:chart>
    <c:title>
      <c:tx>
        <c:rich>
          <a:bodyPr/>
          <a:lstStyle/>
          <a:p>
            <a:pPr>
              <a:defRPr/>
            </a:pPr>
            <a:r>
              <a:rPr lang="ru-RU" dirty="0" err="1" smtClean="0"/>
              <a:t>Вартість</a:t>
            </a:r>
            <a:r>
              <a:rPr lang="ru-RU" dirty="0" smtClean="0"/>
              <a:t> </a:t>
            </a:r>
            <a:r>
              <a:rPr lang="ru-RU" dirty="0" err="1" smtClean="0"/>
              <a:t>утримання</a:t>
            </a:r>
            <a:r>
              <a:rPr lang="ru-RU" dirty="0" smtClean="0"/>
              <a:t> </a:t>
            </a:r>
            <a:r>
              <a:rPr lang="ru-RU" dirty="0"/>
              <a:t>1 Га </a:t>
            </a:r>
            <a:r>
              <a:rPr lang="ru-RU" dirty="0" err="1"/>
              <a:t>зелених</a:t>
            </a:r>
            <a:r>
              <a:rPr lang="ru-RU" dirty="0"/>
              <a:t> зон за 2017р, тис. </a:t>
            </a:r>
            <a:r>
              <a:rPr lang="ru-RU" dirty="0" err="1"/>
              <a:t>грн</a:t>
            </a:r>
            <a:endParaRPr lang="ru-RU" dirty="0"/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Зелёнка!$E$3</c:f>
              <c:strCache>
                <c:ptCount val="1"/>
                <c:pt idx="0">
                  <c:v>Утримання 1 Га зелених зон за 2017р, тис. грн</c:v>
                </c:pt>
              </c:strCache>
            </c:strRef>
          </c:tx>
          <c:dLbls>
            <c:showVal val="1"/>
          </c:dLbls>
          <c:cat>
            <c:multiLvlStrRef>
              <c:f>Зелёнка!$C$4:$D$20</c:f>
              <c:multiLvlStrCache>
                <c:ptCount val="17"/>
                <c:lvl>
                  <c:pt idx="0">
                    <c:v>Міський бюджет м. Миколаїв (департамент ЖКГ)</c:v>
                  </c:pt>
                  <c:pt idx="1">
                    <c:v>Міський бюджет м. Херсон</c:v>
                  </c:pt>
                  <c:pt idx="2">
                    <c:v>Міський бюджет м. Дніпро </c:v>
                  </c:pt>
                  <c:pt idx="3">
                    <c:v>Міський бюджет м. Каховка</c:v>
                  </c:pt>
                  <c:pt idx="4">
                    <c:v>Міський бюджет м. Одеса</c:v>
                  </c:pt>
                  <c:pt idx="5">
                    <c:v>Міський бюджет м. Нова Каховка</c:v>
                  </c:pt>
                  <c:pt idx="6">
                    <c:v>В.Копанівська ОТГ  (Херсонська область)</c:v>
                  </c:pt>
                  <c:pt idx="7">
                    <c:v>Міський бюджет м. Нововолинськ</c:v>
                  </c:pt>
                  <c:pt idx="8">
                    <c:v>Біляївська ОТГ (Одеська область)</c:v>
                  </c:pt>
                  <c:pt idx="9">
                    <c:v>Київ (Святошинська )</c:v>
                  </c:pt>
                  <c:pt idx="10">
                    <c:v>Київ (Подільська )</c:v>
                  </c:pt>
                  <c:pt idx="11">
                    <c:v>Київ (Дніпровська)</c:v>
                  </c:pt>
                  <c:pt idx="12">
                    <c:v>Старосинясська ОТГ</c:v>
                  </c:pt>
                  <c:pt idx="13">
                    <c:v>Судововишнянська міська рада</c:v>
                  </c:pt>
                  <c:pt idx="14">
                    <c:v>Міський бюджет м. Львів (Франківська)</c:v>
                  </c:pt>
                  <c:pt idx="15">
                    <c:v>Міський бюджет м. Чернігів</c:v>
                  </c:pt>
                  <c:pt idx="16">
                    <c:v>Міський бюджет м. Кривий ріг</c:v>
                  </c:pt>
                </c:lvl>
                <c:lvl>
                  <c:pt idx="0">
                    <c:v>Ефективність використання бюджетних коштів місцевих бюдженів в галузі "Житлово-комунальне господарство"</c:v>
                  </c:pt>
                </c:lvl>
              </c:multiLvlStrCache>
            </c:multiLvlStrRef>
          </c:cat>
          <c:val>
            <c:numRef>
              <c:f>Зелёнка!$E$4:$E$20</c:f>
              <c:numCache>
                <c:formatCode>0.00</c:formatCode>
                <c:ptCount val="17"/>
                <c:pt idx="0">
                  <c:v>132.03</c:v>
                </c:pt>
                <c:pt idx="1">
                  <c:v>29.75</c:v>
                </c:pt>
                <c:pt idx="2">
                  <c:v>76.510000000000005</c:v>
                </c:pt>
                <c:pt idx="3">
                  <c:v>45.6</c:v>
                </c:pt>
                <c:pt idx="4">
                  <c:v>73.05</c:v>
                </c:pt>
                <c:pt idx="5">
                  <c:v>98.1</c:v>
                </c:pt>
                <c:pt idx="6">
                  <c:v>10.633716324349622</c:v>
                </c:pt>
                <c:pt idx="7">
                  <c:v>50.244</c:v>
                </c:pt>
                <c:pt idx="8">
                  <c:v>16.77</c:v>
                </c:pt>
                <c:pt idx="9">
                  <c:v>35.800000000000004</c:v>
                </c:pt>
                <c:pt idx="10">
                  <c:v>35.590000000000003</c:v>
                </c:pt>
                <c:pt idx="11">
                  <c:v>65.77</c:v>
                </c:pt>
                <c:pt idx="12">
                  <c:v>79.59</c:v>
                </c:pt>
                <c:pt idx="13">
                  <c:v>9.92</c:v>
                </c:pt>
                <c:pt idx="14">
                  <c:v>115</c:v>
                </c:pt>
                <c:pt idx="15">
                  <c:v>28.79</c:v>
                </c:pt>
                <c:pt idx="16">
                  <c:v>77.55</c:v>
                </c:pt>
              </c:numCache>
            </c:numRef>
          </c:val>
        </c:ser>
        <c:axId val="87165952"/>
        <c:axId val="87311104"/>
      </c:barChart>
      <c:catAx>
        <c:axId val="87165952"/>
        <c:scaling>
          <c:orientation val="minMax"/>
        </c:scaling>
        <c:axPos val="b"/>
        <c:tickLblPos val="nextTo"/>
        <c:txPr>
          <a:bodyPr/>
          <a:lstStyle/>
          <a:p>
            <a:pPr>
              <a:defRPr sz="1000"/>
            </a:pPr>
            <a:endParaRPr lang="ru-RU"/>
          </a:p>
        </c:txPr>
        <c:crossAx val="87311104"/>
        <c:crosses val="autoZero"/>
        <c:auto val="1"/>
        <c:lblAlgn val="ctr"/>
        <c:lblOffset val="100"/>
      </c:catAx>
      <c:valAx>
        <c:axId val="87311104"/>
        <c:scaling>
          <c:orientation val="minMax"/>
        </c:scaling>
        <c:axPos val="l"/>
        <c:majorGridlines/>
        <c:numFmt formatCode="0.00" sourceLinked="1"/>
        <c:tickLblPos val="nextTo"/>
        <c:crossAx val="87165952"/>
        <c:crosses val="autoZero"/>
        <c:crossBetween val="between"/>
      </c:valAx>
    </c:plotArea>
    <c:plotVisOnly val="1"/>
  </c:chart>
  <c:txPr>
    <a:bodyPr/>
    <a:lstStyle/>
    <a:p>
      <a:pPr>
        <a:defRPr sz="800">
          <a:latin typeface="Book Antiqua" pitchFamily="18" charset="0"/>
        </a:defRPr>
      </a:pPr>
      <a:endParaRPr lang="ru-RU"/>
    </a:p>
  </c:txPr>
  <c:externalData r:id="rId1"/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5"/>
  <c:chart>
    <c:plotArea>
      <c:layout>
        <c:manualLayout>
          <c:layoutTarget val="inner"/>
          <c:xMode val="edge"/>
          <c:yMode val="edge"/>
          <c:x val="6.4456812179523384E-2"/>
          <c:y val="4.4228245607647654E-2"/>
          <c:w val="0.80288934471426099"/>
          <c:h val="0.34389408015855166"/>
        </c:manualLayout>
      </c:layout>
      <c:barChart>
        <c:barDir val="col"/>
        <c:grouping val="clustered"/>
        <c:ser>
          <c:idx val="0"/>
          <c:order val="0"/>
          <c:tx>
            <c:strRef>
              <c:f>'кап-тек. ремонт дорог'!$E$2:$E$3</c:f>
              <c:strCache>
                <c:ptCount val="1"/>
                <c:pt idx="0">
                  <c:v>Ціна 1 кв. м. капремонта дороги, грн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  <a:endParaRPr lang="ru-RU"/>
              </a:p>
            </c:txPr>
            <c:showVal val="1"/>
          </c:dLbls>
          <c:cat>
            <c:multiLvlStrRef>
              <c:f>'кап-тек. ремонт дорог'!$C$4:$D$19</c:f>
              <c:multiLvlStrCache>
                <c:ptCount val="16"/>
                <c:lvl>
                  <c:pt idx="0">
                    <c:v>Міський бюджет м. Вознесенськ</c:v>
                  </c:pt>
                  <c:pt idx="1">
                    <c:v>Міський бюджет м. Миколаїв (департамент ЖКГ)</c:v>
                  </c:pt>
                  <c:pt idx="2">
                    <c:v>Міський бюджет м. Херсон</c:v>
                  </c:pt>
                  <c:pt idx="3">
                    <c:v>Міський бюджет м. Дніпро </c:v>
                  </c:pt>
                  <c:pt idx="4">
                    <c:v>Міський бюджет м. Каховка</c:v>
                  </c:pt>
                  <c:pt idx="5">
                    <c:v>Міський бюджет м. Одеса</c:v>
                  </c:pt>
                  <c:pt idx="6">
                    <c:v>Томаківська ОТГ </c:v>
                  </c:pt>
                  <c:pt idx="7">
                    <c:v>Новоолександрівська ОТГ (Дніпропетровська область)</c:v>
                  </c:pt>
                  <c:pt idx="8">
                    <c:v>Міський бюджет м. Нова Каховка</c:v>
                  </c:pt>
                  <c:pt idx="9">
                    <c:v>Міський бюджет м. Нововолинськ</c:v>
                  </c:pt>
                  <c:pt idx="10">
                    <c:v>Біляївська ОТГ (Одеська область)</c:v>
                  </c:pt>
                  <c:pt idx="11">
                    <c:v> Воскресенська ОТГ (Миколаївська область)</c:v>
                  </c:pt>
                  <c:pt idx="12">
                    <c:v>Міський бюджет м. Львів (Франківська)</c:v>
                  </c:pt>
                  <c:pt idx="13">
                    <c:v>Міський бюджет м. Чернігів</c:v>
                  </c:pt>
                  <c:pt idx="14">
                    <c:v>Корюківська міська рада</c:v>
                  </c:pt>
                  <c:pt idx="15">
                    <c:v>Міський бюджет м. Кривий ріг</c:v>
                  </c:pt>
                </c:lvl>
                <c:lvl>
                  <c:pt idx="0">
                    <c:v>Ефективність використання бюджетних коштів місцевих бюдженів в галузі "Житлово-комунальне господарство"</c:v>
                  </c:pt>
                </c:lvl>
              </c:multiLvlStrCache>
            </c:multiLvlStrRef>
          </c:cat>
          <c:val>
            <c:numRef>
              <c:f>'кап-тек. ремонт дорог'!$E$4:$E$19</c:f>
              <c:numCache>
                <c:formatCode>General</c:formatCode>
                <c:ptCount val="16"/>
                <c:pt idx="0">
                  <c:v>467.5</c:v>
                </c:pt>
                <c:pt idx="1">
                  <c:v>476.2</c:v>
                </c:pt>
                <c:pt idx="2">
                  <c:v>911.43</c:v>
                </c:pt>
                <c:pt idx="4">
                  <c:v>208</c:v>
                </c:pt>
                <c:pt idx="5">
                  <c:v>1784</c:v>
                </c:pt>
                <c:pt idx="7">
                  <c:v>470</c:v>
                </c:pt>
                <c:pt idx="9">
                  <c:v>856.08</c:v>
                </c:pt>
                <c:pt idx="10">
                  <c:v>490</c:v>
                </c:pt>
                <c:pt idx="12">
                  <c:v>630</c:v>
                </c:pt>
                <c:pt idx="13">
                  <c:v>1010</c:v>
                </c:pt>
              </c:numCache>
            </c:numRef>
          </c:val>
        </c:ser>
        <c:ser>
          <c:idx val="1"/>
          <c:order val="1"/>
          <c:tx>
            <c:strRef>
              <c:f>'кап-тек. ремонт дорог'!$F$2:$F$3</c:f>
              <c:strCache>
                <c:ptCount val="1"/>
                <c:pt idx="0">
                  <c:v>Ціна 1 кв. м. поточного ремонта дороги, грн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  <a:endParaRPr lang="ru-RU"/>
              </a:p>
            </c:txPr>
            <c:showVal val="1"/>
          </c:dLbls>
          <c:cat>
            <c:multiLvlStrRef>
              <c:f>'кап-тек. ремонт дорог'!$C$4:$D$19</c:f>
              <c:multiLvlStrCache>
                <c:ptCount val="16"/>
                <c:lvl>
                  <c:pt idx="0">
                    <c:v>Міський бюджет м. Вознесенськ</c:v>
                  </c:pt>
                  <c:pt idx="1">
                    <c:v>Міський бюджет м. Миколаїв (департамент ЖКГ)</c:v>
                  </c:pt>
                  <c:pt idx="2">
                    <c:v>Міський бюджет м. Херсон</c:v>
                  </c:pt>
                  <c:pt idx="3">
                    <c:v>Міський бюджет м. Дніпро </c:v>
                  </c:pt>
                  <c:pt idx="4">
                    <c:v>Міський бюджет м. Каховка</c:v>
                  </c:pt>
                  <c:pt idx="5">
                    <c:v>Міський бюджет м. Одеса</c:v>
                  </c:pt>
                  <c:pt idx="6">
                    <c:v>Томаківська ОТГ </c:v>
                  </c:pt>
                  <c:pt idx="7">
                    <c:v>Новоолександрівська ОТГ (Дніпропетровська область)</c:v>
                  </c:pt>
                  <c:pt idx="8">
                    <c:v>Міський бюджет м. Нова Каховка</c:v>
                  </c:pt>
                  <c:pt idx="9">
                    <c:v>Міський бюджет м. Нововолинськ</c:v>
                  </c:pt>
                  <c:pt idx="10">
                    <c:v>Біляївська ОТГ (Одеська область)</c:v>
                  </c:pt>
                  <c:pt idx="11">
                    <c:v> Воскресенська ОТГ (Миколаївська область)</c:v>
                  </c:pt>
                  <c:pt idx="12">
                    <c:v>Міський бюджет м. Львів (Франківська)</c:v>
                  </c:pt>
                  <c:pt idx="13">
                    <c:v>Міський бюджет м. Чернігів</c:v>
                  </c:pt>
                  <c:pt idx="14">
                    <c:v>Корюківська міська рада</c:v>
                  </c:pt>
                  <c:pt idx="15">
                    <c:v>Міський бюджет м. Кривий ріг</c:v>
                  </c:pt>
                </c:lvl>
                <c:lvl>
                  <c:pt idx="0">
                    <c:v>Ефективність використання бюджетних коштів місцевих бюдженів в галузі "Житлово-комунальне господарство"</c:v>
                  </c:pt>
                </c:lvl>
              </c:multiLvlStrCache>
            </c:multiLvlStrRef>
          </c:cat>
          <c:val>
            <c:numRef>
              <c:f>'кап-тек. ремонт дорог'!$F$4:$F$19</c:f>
              <c:numCache>
                <c:formatCode>General</c:formatCode>
                <c:ptCount val="16"/>
                <c:pt idx="0">
                  <c:v>329.68</c:v>
                </c:pt>
                <c:pt idx="1">
                  <c:v>433</c:v>
                </c:pt>
                <c:pt idx="2">
                  <c:v>552</c:v>
                </c:pt>
                <c:pt idx="3">
                  <c:v>400.2</c:v>
                </c:pt>
                <c:pt idx="4">
                  <c:v>332</c:v>
                </c:pt>
                <c:pt idx="5">
                  <c:v>617</c:v>
                </c:pt>
                <c:pt idx="6">
                  <c:v>350</c:v>
                </c:pt>
                <c:pt idx="7">
                  <c:v>340</c:v>
                </c:pt>
                <c:pt idx="8">
                  <c:v>179</c:v>
                </c:pt>
                <c:pt idx="9">
                  <c:v>363.1</c:v>
                </c:pt>
                <c:pt idx="10">
                  <c:v>347.52</c:v>
                </c:pt>
                <c:pt idx="11">
                  <c:v>99</c:v>
                </c:pt>
                <c:pt idx="12">
                  <c:v>550</c:v>
                </c:pt>
                <c:pt idx="13">
                  <c:v>240</c:v>
                </c:pt>
                <c:pt idx="14">
                  <c:v>268.28999999999951</c:v>
                </c:pt>
                <c:pt idx="15">
                  <c:v>485.69</c:v>
                </c:pt>
              </c:numCache>
            </c:numRef>
          </c:val>
        </c:ser>
        <c:axId val="87345792"/>
        <c:axId val="87355776"/>
      </c:barChart>
      <c:catAx>
        <c:axId val="87345792"/>
        <c:scaling>
          <c:orientation val="minMax"/>
        </c:scaling>
        <c:axPos val="b"/>
        <c:tickLblPos val="nextTo"/>
        <c:txPr>
          <a:bodyPr/>
          <a:lstStyle/>
          <a:p>
            <a:pPr>
              <a:defRPr sz="1000">
                <a:latin typeface="Book Antiqua" pitchFamily="18" charset="0"/>
              </a:defRPr>
            </a:pPr>
            <a:endParaRPr lang="ru-RU"/>
          </a:p>
        </c:txPr>
        <c:crossAx val="87355776"/>
        <c:crosses val="autoZero"/>
        <c:auto val="1"/>
        <c:lblAlgn val="ctr"/>
        <c:lblOffset val="100"/>
      </c:catAx>
      <c:valAx>
        <c:axId val="87355776"/>
        <c:scaling>
          <c:orientation val="minMax"/>
        </c:scaling>
        <c:axPos val="l"/>
        <c:majorGridlines/>
        <c:numFmt formatCode="General" sourceLinked="1"/>
        <c:tickLblPos val="nextTo"/>
        <c:crossAx val="8734579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9082930883639545"/>
          <c:y val="0.15737418552496263"/>
          <c:w val="7.9257436570428733E-2"/>
          <c:h val="0.66127692445974262"/>
        </c:manualLayout>
      </c:layout>
      <c:txPr>
        <a:bodyPr/>
        <a:lstStyle/>
        <a:p>
          <a:pPr>
            <a:defRPr sz="800"/>
          </a:pPr>
          <a:endParaRPr lang="ru-RU"/>
        </a:p>
      </c:txPr>
    </c:legend>
    <c:plotVisOnly val="1"/>
  </c:chart>
  <c:txPr>
    <a:bodyPr/>
    <a:lstStyle/>
    <a:p>
      <a:pPr>
        <a:defRPr sz="600"/>
      </a:pPr>
      <a:endParaRPr lang="ru-RU"/>
    </a:p>
  </c:txPr>
  <c:externalData r:id="rId1"/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7"/>
  <c:chart>
    <c:plotArea>
      <c:layout>
        <c:manualLayout>
          <c:layoutTarget val="inner"/>
          <c:xMode val="edge"/>
          <c:yMode val="edge"/>
          <c:x val="3.6158573928258969E-2"/>
          <c:y val="2.5999327032451343E-2"/>
          <c:w val="0.85760465879265091"/>
          <c:h val="0.43009102928302156"/>
        </c:manualLayout>
      </c:layout>
      <c:barChart>
        <c:barDir val="col"/>
        <c:grouping val="clustered"/>
        <c:ser>
          <c:idx val="0"/>
          <c:order val="0"/>
          <c:tx>
            <c:strRef>
              <c:f>'кап-тек. крыша'!$E$2:$E$3</c:f>
              <c:strCache>
                <c:ptCount val="1"/>
                <c:pt idx="0">
                  <c:v>Ціна 1 кв. м. поточного ремонту покрівлі, грн</c:v>
                </c:pt>
              </c:strCache>
            </c:strRef>
          </c:tx>
          <c:dLbls>
            <c:showVal val="1"/>
          </c:dLbls>
          <c:cat>
            <c:multiLvlStrRef>
              <c:f>'кап-тек. крыша'!$C$4:$D$12</c:f>
              <c:multiLvlStrCache>
                <c:ptCount val="9"/>
                <c:lvl>
                  <c:pt idx="0">
                    <c:v>Міський бюджет м. Миколаїв (департамент ЖКГ)</c:v>
                  </c:pt>
                  <c:pt idx="1">
                    <c:v>Міський бюджет м. Каховка</c:v>
                  </c:pt>
                  <c:pt idx="2">
                    <c:v>Міський бюджет м. Нововолинськ</c:v>
                  </c:pt>
                  <c:pt idx="3">
                    <c:v>Біляївська ОТГ (Одеська область)</c:v>
                  </c:pt>
                  <c:pt idx="4">
                    <c:v>Київ (Департамент благоустрою)</c:v>
                  </c:pt>
                  <c:pt idx="5">
                    <c:v>Київ (Святошинська )</c:v>
                  </c:pt>
                  <c:pt idx="6">
                    <c:v>Київ (Подільська )</c:v>
                  </c:pt>
                  <c:pt idx="7">
                    <c:v>Київ (Дніпровська)</c:v>
                  </c:pt>
                  <c:pt idx="8">
                    <c:v>Міський бюджет м. Львів (Франківська)</c:v>
                  </c:pt>
                </c:lvl>
                <c:lvl>
                  <c:pt idx="0">
                    <c:v>Ефективність використання бюджетних коштів місцевих бюдженів в галузі "Житлово-комунальне господарство"</c:v>
                  </c:pt>
                </c:lvl>
              </c:multiLvlStrCache>
            </c:multiLvlStrRef>
          </c:cat>
          <c:val>
            <c:numRef>
              <c:f>'кап-тек. крыша'!$E$4:$E$12</c:f>
              <c:numCache>
                <c:formatCode>General</c:formatCode>
                <c:ptCount val="9"/>
                <c:pt idx="0" formatCode="0">
                  <c:v>385.66</c:v>
                </c:pt>
                <c:pt idx="3" formatCode="0">
                  <c:v>240</c:v>
                </c:pt>
              </c:numCache>
            </c:numRef>
          </c:val>
        </c:ser>
        <c:ser>
          <c:idx val="1"/>
          <c:order val="1"/>
          <c:tx>
            <c:strRef>
              <c:f>'кап-тек. крыша'!$F$2:$F$3</c:f>
              <c:strCache>
                <c:ptCount val="1"/>
                <c:pt idx="0">
                  <c:v>Ціна 1 кв. м. капітального ремонту покрівлі, грн</c:v>
                </c:pt>
              </c:strCache>
            </c:strRef>
          </c:tx>
          <c:dLbls>
            <c:showVal val="1"/>
          </c:dLbls>
          <c:cat>
            <c:multiLvlStrRef>
              <c:f>'кап-тек. крыша'!$C$4:$D$12</c:f>
              <c:multiLvlStrCache>
                <c:ptCount val="9"/>
                <c:lvl>
                  <c:pt idx="0">
                    <c:v>Міський бюджет м. Миколаїв (департамент ЖКГ)</c:v>
                  </c:pt>
                  <c:pt idx="1">
                    <c:v>Міський бюджет м. Каховка</c:v>
                  </c:pt>
                  <c:pt idx="2">
                    <c:v>Міський бюджет м. Нововолинськ</c:v>
                  </c:pt>
                  <c:pt idx="3">
                    <c:v>Біляївська ОТГ (Одеська область)</c:v>
                  </c:pt>
                  <c:pt idx="4">
                    <c:v>Київ (Департамент благоустрою)</c:v>
                  </c:pt>
                  <c:pt idx="5">
                    <c:v>Київ (Святошинська )</c:v>
                  </c:pt>
                  <c:pt idx="6">
                    <c:v>Київ (Подільська )</c:v>
                  </c:pt>
                  <c:pt idx="7">
                    <c:v>Київ (Дніпровська)</c:v>
                  </c:pt>
                  <c:pt idx="8">
                    <c:v>Міський бюджет м. Львів (Франківська)</c:v>
                  </c:pt>
                </c:lvl>
                <c:lvl>
                  <c:pt idx="0">
                    <c:v>Ефективність використання бюджетних коштів місцевих бюдженів в галузі "Житлово-комунальне господарство"</c:v>
                  </c:pt>
                </c:lvl>
              </c:multiLvlStrCache>
            </c:multiLvlStrRef>
          </c:cat>
          <c:val>
            <c:numRef>
              <c:f>'кап-тек. крыша'!$F$4:$F$12</c:f>
              <c:numCache>
                <c:formatCode>0</c:formatCode>
                <c:ptCount val="9"/>
                <c:pt idx="0">
                  <c:v>547</c:v>
                </c:pt>
                <c:pt idx="1">
                  <c:v>482</c:v>
                </c:pt>
                <c:pt idx="2">
                  <c:v>183.96600000000001</c:v>
                </c:pt>
                <c:pt idx="4">
                  <c:v>185</c:v>
                </c:pt>
                <c:pt idx="5">
                  <c:v>278</c:v>
                </c:pt>
                <c:pt idx="6">
                  <c:v>189</c:v>
                </c:pt>
                <c:pt idx="7">
                  <c:v>296</c:v>
                </c:pt>
                <c:pt idx="8">
                  <c:v>390</c:v>
                </c:pt>
              </c:numCache>
            </c:numRef>
          </c:val>
        </c:ser>
        <c:axId val="88515328"/>
        <c:axId val="88516864"/>
      </c:barChart>
      <c:catAx>
        <c:axId val="88515328"/>
        <c:scaling>
          <c:orientation val="minMax"/>
        </c:scaling>
        <c:axPos val="b"/>
        <c:tickLblPos val="nextTo"/>
        <c:txPr>
          <a:bodyPr/>
          <a:lstStyle/>
          <a:p>
            <a:pPr>
              <a:defRPr sz="1000"/>
            </a:pPr>
            <a:endParaRPr lang="ru-RU"/>
          </a:p>
        </c:txPr>
        <c:crossAx val="88516864"/>
        <c:crosses val="autoZero"/>
        <c:auto val="1"/>
        <c:lblAlgn val="ctr"/>
        <c:lblOffset val="100"/>
      </c:catAx>
      <c:valAx>
        <c:axId val="88516864"/>
        <c:scaling>
          <c:orientation val="minMax"/>
        </c:scaling>
        <c:axPos val="l"/>
        <c:majorGridlines/>
        <c:numFmt formatCode="0" sourceLinked="1"/>
        <c:tickLblPos val="nextTo"/>
        <c:crossAx val="8851532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90385445484832383"/>
          <c:y val="0.10001489687115443"/>
          <c:w val="8.6448643324535682E-2"/>
          <c:h val="0.80577358857857873"/>
        </c:manualLayout>
      </c:layout>
    </c:legend>
    <c:plotVisOnly val="1"/>
  </c:chart>
  <c:txPr>
    <a:bodyPr/>
    <a:lstStyle/>
    <a:p>
      <a:pPr>
        <a:defRPr sz="800">
          <a:latin typeface="Book Antiqua" pitchFamily="18" charset="0"/>
        </a:defRPr>
      </a:pPr>
      <a:endParaRPr lang="ru-RU"/>
    </a:p>
  </c:txPr>
  <c:externalData r:id="rId1"/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9"/>
  <c:chart>
    <c:plotArea>
      <c:layout>
        <c:manualLayout>
          <c:layoutTarget val="inner"/>
          <c:xMode val="edge"/>
          <c:yMode val="edge"/>
          <c:x val="4.1714129483814505E-2"/>
          <c:y val="2.6352484188509488E-2"/>
          <c:w val="0.74191710411198586"/>
          <c:h val="0.44813917884376525"/>
        </c:manualLayout>
      </c:layout>
      <c:barChart>
        <c:barDir val="col"/>
        <c:grouping val="clustered"/>
        <c:ser>
          <c:idx val="0"/>
          <c:order val="0"/>
          <c:tx>
            <c:strRef>
              <c:f>'кап вода отопление'!$E$2:$E$3</c:f>
              <c:strCache>
                <c:ptCount val="1"/>
                <c:pt idx="0">
                  <c:v>Ціна 1 п. м. капітального ремонту мережі холодного водопостачання та водовідведення, грн</c:v>
                </c:pt>
              </c:strCache>
            </c:strRef>
          </c:tx>
          <c:dLbls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Val val="1"/>
          </c:dLbls>
          <c:cat>
            <c:multiLvlStrRef>
              <c:f>'кап вода отопление'!$C$4:$D$12</c:f>
              <c:multiLvlStrCache>
                <c:ptCount val="9"/>
                <c:lvl>
                  <c:pt idx="0">
                    <c:v>Міський бюджет м. Миколаїв (департамент ЖКГ)</c:v>
                  </c:pt>
                  <c:pt idx="1">
                    <c:v>Томаківська ОТГ </c:v>
                  </c:pt>
                  <c:pt idx="2">
                    <c:v>Міський бюджет м. Херсон</c:v>
                  </c:pt>
                  <c:pt idx="3">
                    <c:v>Міський бюджет м. Нова Каховка</c:v>
                  </c:pt>
                  <c:pt idx="4">
                    <c:v>Міський бюджет м. Нововолинськ</c:v>
                  </c:pt>
                  <c:pt idx="5">
                    <c:v>Київ (Святошинська )</c:v>
                  </c:pt>
                  <c:pt idx="6">
                    <c:v>Київ (Подільська )</c:v>
                  </c:pt>
                  <c:pt idx="7">
                    <c:v>Київ (Дніпровська)</c:v>
                  </c:pt>
                  <c:pt idx="8">
                    <c:v>Міський бюджет м. Івано-Франківськ</c:v>
                  </c:pt>
                </c:lvl>
                <c:lvl>
                  <c:pt idx="0">
                    <c:v>Ефективність використання бюджетних коштів місцевих бюдженів в галузі "Житлово-комунальне господарство"</c:v>
                  </c:pt>
                </c:lvl>
              </c:multiLvlStrCache>
            </c:multiLvlStrRef>
          </c:cat>
          <c:val>
            <c:numRef>
              <c:f>'кап вода отопление'!$E$4:$E$12</c:f>
              <c:numCache>
                <c:formatCode>0</c:formatCode>
                <c:ptCount val="9"/>
                <c:pt idx="0">
                  <c:v>748</c:v>
                </c:pt>
                <c:pt idx="1">
                  <c:v>2085.17</c:v>
                </c:pt>
                <c:pt idx="2">
                  <c:v>2739.4140000000002</c:v>
                </c:pt>
                <c:pt idx="4">
                  <c:v>353.47999999999951</c:v>
                </c:pt>
                <c:pt idx="7">
                  <c:v>616</c:v>
                </c:pt>
                <c:pt idx="8" formatCode="General">
                  <c:v>248</c:v>
                </c:pt>
              </c:numCache>
            </c:numRef>
          </c:val>
        </c:ser>
        <c:ser>
          <c:idx val="1"/>
          <c:order val="1"/>
          <c:tx>
            <c:strRef>
              <c:f>'кап вода отопление'!$F$2:$F$3</c:f>
              <c:strCache>
                <c:ptCount val="1"/>
                <c:pt idx="0">
                  <c:v>Ціна 1 п. м. капітального ремонту мережі опалення, грн</c:v>
                </c:pt>
              </c:strCache>
            </c:strRef>
          </c:tx>
          <c:dLbls>
            <c:dLbl>
              <c:idx val="7"/>
              <c:layout>
                <c:manualLayout>
                  <c:x val="1.1631020083199882E-2"/>
                  <c:y val="5.6840649030699096E-3"/>
                </c:manualLayout>
              </c:layout>
              <c:showVal val="1"/>
            </c:dLbl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Val val="1"/>
          </c:dLbls>
          <c:cat>
            <c:multiLvlStrRef>
              <c:f>'кап вода отопление'!$C$4:$D$12</c:f>
              <c:multiLvlStrCache>
                <c:ptCount val="9"/>
                <c:lvl>
                  <c:pt idx="0">
                    <c:v>Міський бюджет м. Миколаїв (департамент ЖКГ)</c:v>
                  </c:pt>
                  <c:pt idx="1">
                    <c:v>Томаківська ОТГ </c:v>
                  </c:pt>
                  <c:pt idx="2">
                    <c:v>Міський бюджет м. Херсон</c:v>
                  </c:pt>
                  <c:pt idx="3">
                    <c:v>Міський бюджет м. Нова Каховка</c:v>
                  </c:pt>
                  <c:pt idx="4">
                    <c:v>Міський бюджет м. Нововолинськ</c:v>
                  </c:pt>
                  <c:pt idx="5">
                    <c:v>Київ (Святошинська )</c:v>
                  </c:pt>
                  <c:pt idx="6">
                    <c:v>Київ (Подільська )</c:v>
                  </c:pt>
                  <c:pt idx="7">
                    <c:v>Київ (Дніпровська)</c:v>
                  </c:pt>
                  <c:pt idx="8">
                    <c:v>Міський бюджет м. Івано-Франківськ</c:v>
                  </c:pt>
                </c:lvl>
                <c:lvl>
                  <c:pt idx="0">
                    <c:v>Ефективність використання бюджетних коштів місцевих бюдженів в галузі "Житлово-комунальне господарство"</c:v>
                  </c:pt>
                </c:lvl>
              </c:multiLvlStrCache>
            </c:multiLvlStrRef>
          </c:cat>
          <c:val>
            <c:numRef>
              <c:f>'кап вода отопление'!$F$4:$F$12</c:f>
              <c:numCache>
                <c:formatCode>General</c:formatCode>
                <c:ptCount val="9"/>
                <c:pt idx="0" formatCode="0">
                  <c:v>646</c:v>
                </c:pt>
                <c:pt idx="3" formatCode="0">
                  <c:v>482</c:v>
                </c:pt>
                <c:pt idx="5" formatCode="0">
                  <c:v>311</c:v>
                </c:pt>
                <c:pt idx="7" formatCode="0">
                  <c:v>616</c:v>
                </c:pt>
              </c:numCache>
            </c:numRef>
          </c:val>
        </c:ser>
        <c:axId val="88534400"/>
        <c:axId val="88888448"/>
      </c:barChart>
      <c:catAx>
        <c:axId val="88534400"/>
        <c:scaling>
          <c:orientation val="minMax"/>
        </c:scaling>
        <c:axPos val="b"/>
        <c:tickLblPos val="nextTo"/>
        <c:txPr>
          <a:bodyPr/>
          <a:lstStyle/>
          <a:p>
            <a:pPr>
              <a:defRPr sz="1000"/>
            </a:pPr>
            <a:endParaRPr lang="ru-RU"/>
          </a:p>
        </c:txPr>
        <c:crossAx val="88888448"/>
        <c:crosses val="autoZero"/>
        <c:auto val="1"/>
        <c:lblAlgn val="ctr"/>
        <c:lblOffset val="100"/>
      </c:catAx>
      <c:valAx>
        <c:axId val="88888448"/>
        <c:scaling>
          <c:orientation val="minMax"/>
        </c:scaling>
        <c:axPos val="l"/>
        <c:majorGridlines/>
        <c:numFmt formatCode="0" sourceLinked="1"/>
        <c:tickLblPos val="nextTo"/>
        <c:crossAx val="8853440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9890901137357906"/>
          <c:y val="0.16294927495770789"/>
          <c:w val="0.19275765529308825"/>
          <c:h val="0.6525403266576224"/>
        </c:manualLayout>
      </c:layout>
    </c:legend>
    <c:plotVisOnly val="1"/>
  </c:chart>
  <c:txPr>
    <a:bodyPr/>
    <a:lstStyle/>
    <a:p>
      <a:pPr>
        <a:defRPr sz="800">
          <a:latin typeface="Book Antiqua" pitchFamily="18" charset="0"/>
        </a:defRPr>
      </a:pPr>
      <a:endParaRPr lang="ru-RU"/>
    </a:p>
  </c:txPr>
  <c:externalData r:id="rId1"/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u-RU"/>
              <a:t>Варт</a:t>
            </a:r>
            <a:r>
              <a:rPr lang="uk-UA"/>
              <a:t>ість </a:t>
            </a:r>
            <a:r>
              <a:rPr lang="ru-RU"/>
              <a:t>капремонту  1 ліфта в 2017, тис. грн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'кап-лифт'!$E$3</c:f>
              <c:strCache>
                <c:ptCount val="1"/>
                <c:pt idx="0">
                  <c:v>капремонт  1 ліфта, тис. грн</c:v>
                </c:pt>
              </c:strCache>
            </c:strRef>
          </c:tx>
          <c:dLbls>
            <c:showVal val="1"/>
          </c:dLbls>
          <c:cat>
            <c:multiLvlStrRef>
              <c:f>'кап-лифт'!$C$4:$D$10</c:f>
              <c:multiLvlStrCache>
                <c:ptCount val="7"/>
                <c:lvl>
                  <c:pt idx="0">
                    <c:v>Міський бюджет м. Миколаїв (департамент ЖКГ)</c:v>
                  </c:pt>
                  <c:pt idx="1">
                    <c:v>Міський бюджет м. Херсон</c:v>
                  </c:pt>
                  <c:pt idx="2">
                    <c:v>Міський бюджет м. Одеса</c:v>
                  </c:pt>
                  <c:pt idx="3">
                    <c:v>Київ (Департамент благоустрою)</c:v>
                  </c:pt>
                  <c:pt idx="4">
                    <c:v>Київ (Дніпровська)</c:v>
                  </c:pt>
                  <c:pt idx="5">
                    <c:v>Міський бюджет м. Чернігів</c:v>
                  </c:pt>
                  <c:pt idx="6">
                    <c:v>Міський бюджет м. Кривий ріг</c:v>
                  </c:pt>
                </c:lvl>
                <c:lvl>
                  <c:pt idx="0">
                    <c:v>Ефективність використання бюджетних коштів місцевих бюдженів в галузі "Житлово-комунальне господарство"</c:v>
                  </c:pt>
                </c:lvl>
              </c:multiLvlStrCache>
            </c:multiLvlStrRef>
          </c:cat>
          <c:val>
            <c:numRef>
              <c:f>'кап-лифт'!$E$4:$E$10</c:f>
              <c:numCache>
                <c:formatCode>0.00</c:formatCode>
                <c:ptCount val="7"/>
                <c:pt idx="0">
                  <c:v>122.45</c:v>
                </c:pt>
                <c:pt idx="1">
                  <c:v>68.8</c:v>
                </c:pt>
                <c:pt idx="2">
                  <c:v>552</c:v>
                </c:pt>
                <c:pt idx="3">
                  <c:v>98.83</c:v>
                </c:pt>
                <c:pt idx="4">
                  <c:v>357.96999999999969</c:v>
                </c:pt>
                <c:pt idx="5">
                  <c:v>175</c:v>
                </c:pt>
                <c:pt idx="6">
                  <c:v>563.13</c:v>
                </c:pt>
              </c:numCache>
            </c:numRef>
          </c:val>
        </c:ser>
        <c:axId val="88929408"/>
        <c:axId val="88930944"/>
      </c:barChart>
      <c:catAx>
        <c:axId val="88929408"/>
        <c:scaling>
          <c:orientation val="minMax"/>
        </c:scaling>
        <c:axPos val="b"/>
        <c:tickLblPos val="nextTo"/>
        <c:txPr>
          <a:bodyPr/>
          <a:lstStyle/>
          <a:p>
            <a:pPr>
              <a:defRPr sz="1000"/>
            </a:pPr>
            <a:endParaRPr lang="ru-RU"/>
          </a:p>
        </c:txPr>
        <c:crossAx val="88930944"/>
        <c:crosses val="autoZero"/>
        <c:auto val="1"/>
        <c:lblAlgn val="ctr"/>
        <c:lblOffset val="100"/>
      </c:catAx>
      <c:valAx>
        <c:axId val="88930944"/>
        <c:scaling>
          <c:orientation val="minMax"/>
        </c:scaling>
        <c:axPos val="l"/>
        <c:majorGridlines/>
        <c:numFmt formatCode="0.00" sourceLinked="1"/>
        <c:tickLblPos val="nextTo"/>
        <c:crossAx val="88929408"/>
        <c:crosses val="autoZero"/>
        <c:crossBetween val="between"/>
      </c:valAx>
    </c:plotArea>
    <c:plotVisOnly val="1"/>
  </c:chart>
  <c:txPr>
    <a:bodyPr/>
    <a:lstStyle/>
    <a:p>
      <a:pPr>
        <a:defRPr sz="800">
          <a:latin typeface="Book Antiqua" pitchFamily="18" charset="0"/>
        </a:defRPr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32"/>
  <c:chart>
    <c:title>
      <c:tx>
        <c:rich>
          <a:bodyPr/>
          <a:lstStyle/>
          <a:p>
            <a:pPr>
              <a:defRPr/>
            </a:pPr>
            <a:r>
              <a:rPr lang="ru-RU" dirty="0" err="1"/>
              <a:t>Річні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 на </a:t>
            </a:r>
            <a:r>
              <a:rPr lang="ru-RU" dirty="0" err="1"/>
              <a:t>утримання</a:t>
            </a:r>
            <a:r>
              <a:rPr lang="ru-RU" dirty="0"/>
              <a:t> </a:t>
            </a:r>
            <a:r>
              <a:rPr lang="ru-RU" dirty="0" err="1"/>
              <a:t>однієї</a:t>
            </a:r>
            <a:r>
              <a:rPr lang="ru-RU" dirty="0"/>
              <a:t> </a:t>
            </a:r>
            <a:r>
              <a:rPr lang="ru-RU" dirty="0" err="1"/>
              <a:t>штатної</a:t>
            </a:r>
            <a:r>
              <a:rPr lang="ru-RU" dirty="0"/>
              <a:t> </a:t>
            </a:r>
            <a:r>
              <a:rPr lang="ru-RU" dirty="0" err="1"/>
              <a:t>одиниці</a:t>
            </a:r>
            <a:r>
              <a:rPr lang="ru-RU" dirty="0"/>
              <a:t> по </a:t>
            </a:r>
            <a:r>
              <a:rPr lang="ru-RU" dirty="0" err="1"/>
              <a:t>виконавчим</a:t>
            </a:r>
            <a:r>
              <a:rPr lang="ru-RU" dirty="0"/>
              <a:t> органам </a:t>
            </a:r>
            <a:r>
              <a:rPr lang="ru-RU" dirty="0" err="1">
                <a:solidFill>
                  <a:srgbClr val="FF0000"/>
                </a:solidFill>
              </a:rPr>
              <a:t>Вознесеньскої</a:t>
            </a:r>
            <a:r>
              <a:rPr lang="ru-RU" dirty="0"/>
              <a:t> </a:t>
            </a:r>
            <a:r>
              <a:rPr lang="ru-RU" dirty="0" err="1"/>
              <a:t>міської</a:t>
            </a:r>
            <a:r>
              <a:rPr lang="ru-RU" dirty="0"/>
              <a:t> ради за 2017р 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'Узагальнены по ГРБК + зарплати'!$H$32</c:f>
              <c:strCache>
                <c:ptCount val="1"/>
                <c:pt idx="0">
                  <c:v>Річні витрати на утримання однієї штатної одиниці по виконавчим органам Вознесеньскої міської ради за 2017р </c:v>
                </c:pt>
              </c:strCache>
            </c:strRef>
          </c:tx>
          <c:dLbls>
            <c:showVal val="1"/>
          </c:dLbls>
          <c:cat>
            <c:strRef>
              <c:f>'Узагальнены по ГРБК + зарплати'!$G$33:$G$43</c:f>
              <c:strCache>
                <c:ptCount val="11"/>
                <c:pt idx="0">
                  <c:v>Фінансове управління ВМР</c:v>
                </c:pt>
                <c:pt idx="1">
                  <c:v>Виконавчих комітет  ВМР</c:v>
                </c:pt>
                <c:pt idx="2">
                  <c:v>Управління ЖКГ та капітального будівництва ВМР</c:v>
                </c:pt>
                <c:pt idx="3">
                  <c:v>Управління освіти ВМР</c:v>
                </c:pt>
                <c:pt idx="4">
                  <c:v>Управління соціального захисту  ВМР</c:v>
                </c:pt>
                <c:pt idx="5">
                  <c:v>Архівний відділ ВМР</c:v>
                </c:pt>
                <c:pt idx="6">
                  <c:v>Управління комунальної власності ВМР</c:v>
                </c:pt>
                <c:pt idx="7">
                  <c:v>Відділ  містобудування та архітектури ВМР</c:v>
                </c:pt>
                <c:pt idx="8">
                  <c:v>Служба у справах дітей ВМР</c:v>
                </c:pt>
                <c:pt idx="9">
                  <c:v>Орган з питань культури (відділ КС ВМР)</c:v>
                </c:pt>
                <c:pt idx="10">
                  <c:v>СЕРЕДНІ ВИТРАТИ</c:v>
                </c:pt>
              </c:strCache>
            </c:strRef>
          </c:cat>
          <c:val>
            <c:numRef>
              <c:f>'Узагальнены по ГРБК + зарплати'!$H$33:$H$43</c:f>
              <c:numCache>
                <c:formatCode>General</c:formatCode>
                <c:ptCount val="11"/>
                <c:pt idx="0">
                  <c:v>125.73</c:v>
                </c:pt>
                <c:pt idx="1">
                  <c:v>116.95</c:v>
                </c:pt>
                <c:pt idx="2">
                  <c:v>108.524</c:v>
                </c:pt>
                <c:pt idx="3">
                  <c:v>113.25</c:v>
                </c:pt>
                <c:pt idx="4">
                  <c:v>96.79</c:v>
                </c:pt>
                <c:pt idx="5">
                  <c:v>152.65</c:v>
                </c:pt>
                <c:pt idx="6">
                  <c:v>109.11999999999999</c:v>
                </c:pt>
                <c:pt idx="7">
                  <c:v>116.38</c:v>
                </c:pt>
                <c:pt idx="8">
                  <c:v>111.09</c:v>
                </c:pt>
                <c:pt idx="9">
                  <c:v>106.9</c:v>
                </c:pt>
                <c:pt idx="10">
                  <c:v>115.74000000000002</c:v>
                </c:pt>
              </c:numCache>
            </c:numRef>
          </c:val>
        </c:ser>
        <c:axId val="78293632"/>
        <c:axId val="78299520"/>
      </c:barChart>
      <c:catAx>
        <c:axId val="78293632"/>
        <c:scaling>
          <c:orientation val="minMax"/>
        </c:scaling>
        <c:axPos val="b"/>
        <c:tickLblPos val="nextTo"/>
        <c:txPr>
          <a:bodyPr/>
          <a:lstStyle/>
          <a:p>
            <a:pPr>
              <a:defRPr sz="700"/>
            </a:pPr>
            <a:endParaRPr lang="ru-RU"/>
          </a:p>
        </c:txPr>
        <c:crossAx val="78299520"/>
        <c:crosses val="autoZero"/>
        <c:auto val="1"/>
        <c:lblAlgn val="ctr"/>
        <c:lblOffset val="100"/>
      </c:catAx>
      <c:valAx>
        <c:axId val="78299520"/>
        <c:scaling>
          <c:orientation val="minMax"/>
        </c:scaling>
        <c:axPos val="l"/>
        <c:majorGridlines/>
        <c:numFmt formatCode="General" sourceLinked="1"/>
        <c:tickLblPos val="nextTo"/>
        <c:crossAx val="78293632"/>
        <c:crosses val="autoZero"/>
        <c:crossBetween val="between"/>
      </c:valAx>
    </c:plotArea>
    <c:plotVisOnly val="1"/>
  </c:chart>
  <c:txPr>
    <a:bodyPr/>
    <a:lstStyle/>
    <a:p>
      <a:pPr>
        <a:defRPr sz="900">
          <a:latin typeface="Book Antiqua" pitchFamily="18" charset="0"/>
        </a:defRPr>
      </a:pPr>
      <a:endParaRPr lang="ru-RU"/>
    </a:p>
  </c:txPr>
  <c:externalData r:id="rId1"/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u-RU"/>
              <a:t>Експертне обстеження 1 ліфта в 2017р, грн</a:t>
            </a:r>
          </a:p>
        </c:rich>
      </c:tx>
      <c:layout>
        <c:manualLayout>
          <c:xMode val="edge"/>
          <c:yMode val="edge"/>
          <c:x val="0.24985070414585273"/>
          <c:y val="2.8368794326241127E-2"/>
        </c:manualLayout>
      </c:layout>
    </c:title>
    <c:plotArea>
      <c:layout/>
      <c:barChart>
        <c:barDir val="col"/>
        <c:grouping val="clustered"/>
        <c:ser>
          <c:idx val="0"/>
          <c:order val="0"/>
          <c:tx>
            <c:strRef>
              <c:f>'эксперт лифт'!$E$3</c:f>
              <c:strCache>
                <c:ptCount val="1"/>
                <c:pt idx="0">
                  <c:v>експертне обстеження 1 ліфта в 2017р, грн</c:v>
                </c:pt>
              </c:strCache>
            </c:strRef>
          </c:tx>
          <c:dLbls>
            <c:showVal val="1"/>
          </c:dLbls>
          <c:cat>
            <c:multiLvlStrRef>
              <c:f>'эксперт лифт'!$C$4:$D$6</c:f>
              <c:multiLvlStrCache>
                <c:ptCount val="3"/>
                <c:lvl>
                  <c:pt idx="0">
                    <c:v>Міський бюджет м. Миколаїв (департамент ЖКГ)</c:v>
                  </c:pt>
                  <c:pt idx="1">
                    <c:v>Міський бюджет м. Одеса</c:v>
                  </c:pt>
                  <c:pt idx="2">
                    <c:v>Міський бюджет м. Кривий ріг</c:v>
                  </c:pt>
                </c:lvl>
                <c:lvl>
                  <c:pt idx="0">
                    <c:v>Ефективність використання бюджетних коштів місцевих бюдженів в галузі "Житлово-комунальне господарство"</c:v>
                  </c:pt>
                </c:lvl>
              </c:multiLvlStrCache>
            </c:multiLvlStrRef>
          </c:cat>
          <c:val>
            <c:numRef>
              <c:f>'эксперт лифт'!$E$4:$E$6</c:f>
              <c:numCache>
                <c:formatCode>General</c:formatCode>
                <c:ptCount val="3"/>
                <c:pt idx="0">
                  <c:v>3415</c:v>
                </c:pt>
                <c:pt idx="1">
                  <c:v>1800</c:v>
                </c:pt>
                <c:pt idx="2">
                  <c:v>1944</c:v>
                </c:pt>
              </c:numCache>
            </c:numRef>
          </c:val>
        </c:ser>
        <c:axId val="90016000"/>
        <c:axId val="90025984"/>
      </c:barChart>
      <c:catAx>
        <c:axId val="90016000"/>
        <c:scaling>
          <c:orientation val="minMax"/>
        </c:scaling>
        <c:axPos val="b"/>
        <c:tickLblPos val="nextTo"/>
        <c:crossAx val="90025984"/>
        <c:crosses val="autoZero"/>
        <c:auto val="1"/>
        <c:lblAlgn val="ctr"/>
        <c:lblOffset val="100"/>
      </c:catAx>
      <c:valAx>
        <c:axId val="90025984"/>
        <c:scaling>
          <c:orientation val="minMax"/>
        </c:scaling>
        <c:axPos val="l"/>
        <c:majorGridlines/>
        <c:numFmt formatCode="General" sourceLinked="1"/>
        <c:tickLblPos val="nextTo"/>
        <c:crossAx val="90016000"/>
        <c:crosses val="autoZero"/>
        <c:crossBetween val="between"/>
      </c:valAx>
    </c:plotArea>
    <c:plotVisOnly val="1"/>
  </c:chart>
  <c:txPr>
    <a:bodyPr/>
    <a:lstStyle/>
    <a:p>
      <a:pPr>
        <a:defRPr sz="1000">
          <a:latin typeface="Book Antiqua" pitchFamily="18" charset="0"/>
        </a:defRPr>
      </a:pPr>
      <a:endParaRPr lang="ru-RU"/>
    </a:p>
  </c:txPr>
  <c:externalData r:id="rId1"/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5"/>
  <c:chart>
    <c:title>
      <c:tx>
        <c:rich>
          <a:bodyPr/>
          <a:lstStyle/>
          <a:p>
            <a:pPr>
              <a:defRPr/>
            </a:pPr>
            <a:r>
              <a:rPr lang="ru-RU"/>
              <a:t>Благоустрій 1 Га кладовища за 2017р, грн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кладбище!$E$3</c:f>
              <c:strCache>
                <c:ptCount val="1"/>
                <c:pt idx="0">
                  <c:v>Благоустрій 1 Га кладовища</c:v>
                </c:pt>
              </c:strCache>
            </c:strRef>
          </c:tx>
          <c:dLbls>
            <c:showVal val="1"/>
          </c:dLbls>
          <c:cat>
            <c:multiLvlStrRef>
              <c:f>кладбище!$C$4:$D$13</c:f>
              <c:multiLvlStrCache>
                <c:ptCount val="10"/>
                <c:lvl>
                  <c:pt idx="0">
                    <c:v>Міський бюджет м. Миколаїв (департамент ЖКГ)</c:v>
                  </c:pt>
                  <c:pt idx="1">
                    <c:v>Міський бюджет м. Херсон</c:v>
                  </c:pt>
                  <c:pt idx="2">
                    <c:v>Міський бюджет м. Дніпро </c:v>
                  </c:pt>
                  <c:pt idx="3">
                    <c:v>Міський бюджет м. Нова Каховка</c:v>
                  </c:pt>
                  <c:pt idx="4">
                    <c:v>Міський бюджет м. Нововолинськ</c:v>
                  </c:pt>
                  <c:pt idx="5">
                    <c:v>Біляївська ОТГ (Одеська область)</c:v>
                  </c:pt>
                  <c:pt idx="6">
                    <c:v>Томаківська ОТГ </c:v>
                  </c:pt>
                  <c:pt idx="7">
                    <c:v>Київ (Департамент благоустрою)</c:v>
                  </c:pt>
                  <c:pt idx="8">
                    <c:v>Міський бюджет м. Львів (Франківська)</c:v>
                  </c:pt>
                  <c:pt idx="9">
                    <c:v>Міський бюджет м. Чернігів</c:v>
                  </c:pt>
                </c:lvl>
                <c:lvl>
                  <c:pt idx="0">
                    <c:v>Ефективність використання бюджетних коштів місцевих бюдженів в галузі "Житлово-комунальне господарство"</c:v>
                  </c:pt>
                </c:lvl>
              </c:multiLvlStrCache>
            </c:multiLvlStrRef>
          </c:cat>
          <c:val>
            <c:numRef>
              <c:f>кладбище!$E$4:$E$13</c:f>
              <c:numCache>
                <c:formatCode>General</c:formatCode>
                <c:ptCount val="10"/>
                <c:pt idx="0">
                  <c:v>32310</c:v>
                </c:pt>
                <c:pt idx="1">
                  <c:v>119300</c:v>
                </c:pt>
                <c:pt idx="2">
                  <c:v>19190</c:v>
                </c:pt>
                <c:pt idx="3">
                  <c:v>14970</c:v>
                </c:pt>
                <c:pt idx="4">
                  <c:v>6412</c:v>
                </c:pt>
                <c:pt idx="5">
                  <c:v>32700</c:v>
                </c:pt>
                <c:pt idx="6">
                  <c:v>6250</c:v>
                </c:pt>
                <c:pt idx="7">
                  <c:v>93470</c:v>
                </c:pt>
                <c:pt idx="8">
                  <c:v>2700</c:v>
                </c:pt>
                <c:pt idx="9">
                  <c:v>44191</c:v>
                </c:pt>
              </c:numCache>
            </c:numRef>
          </c:val>
        </c:ser>
        <c:axId val="90124288"/>
        <c:axId val="90125824"/>
      </c:barChart>
      <c:catAx>
        <c:axId val="90124288"/>
        <c:scaling>
          <c:orientation val="minMax"/>
        </c:scaling>
        <c:axPos val="b"/>
        <c:tickLblPos val="nextTo"/>
        <c:crossAx val="90125824"/>
        <c:crosses val="autoZero"/>
        <c:auto val="1"/>
        <c:lblAlgn val="ctr"/>
        <c:lblOffset val="100"/>
      </c:catAx>
      <c:valAx>
        <c:axId val="90125824"/>
        <c:scaling>
          <c:orientation val="minMax"/>
        </c:scaling>
        <c:axPos val="l"/>
        <c:majorGridlines/>
        <c:numFmt formatCode="General" sourceLinked="1"/>
        <c:tickLblPos val="nextTo"/>
        <c:crossAx val="90124288"/>
        <c:crosses val="autoZero"/>
        <c:crossBetween val="between"/>
      </c:valAx>
    </c:plotArea>
    <c:plotVisOnly val="1"/>
  </c:chart>
  <c:txPr>
    <a:bodyPr/>
    <a:lstStyle/>
    <a:p>
      <a:pPr>
        <a:defRPr sz="800">
          <a:latin typeface="Book Antiqua" pitchFamily="18" charset="0"/>
        </a:defRPr>
      </a:pPr>
      <a:endParaRPr lang="ru-RU"/>
    </a:p>
  </c:txPr>
  <c:externalData r:id="rId1"/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9"/>
  <c:chart>
    <c:plotArea>
      <c:layout>
        <c:manualLayout>
          <c:layoutTarget val="inner"/>
          <c:xMode val="edge"/>
          <c:yMode val="edge"/>
          <c:x val="0.10364055601986927"/>
          <c:y val="3.4920390508452887E-2"/>
          <c:w val="0.63297148991460161"/>
          <c:h val="0.36240666232057467"/>
        </c:manualLayout>
      </c:layout>
      <c:barChart>
        <c:barDir val="col"/>
        <c:grouping val="clustered"/>
        <c:ser>
          <c:idx val="0"/>
          <c:order val="0"/>
          <c:tx>
            <c:strRef>
              <c:f>'захоронение -пеервоз бомжа'!$E$2:$E$3</c:f>
              <c:strCache>
                <c:ptCount val="1"/>
                <c:pt idx="0">
                  <c:v>Ціна поховання 1 безрідного/безхатченка, грн</c:v>
                </c:pt>
              </c:strCache>
            </c:strRef>
          </c:tx>
          <c:dLbls>
            <c:showVal val="1"/>
          </c:dLbls>
          <c:cat>
            <c:multiLvlStrRef>
              <c:f>'захоронение -пеервоз бомжа'!$C$4:$D$13</c:f>
              <c:multiLvlStrCache>
                <c:ptCount val="10"/>
                <c:lvl>
                  <c:pt idx="0">
                    <c:v>Міський бюджет м. Миколаїв (департамент ЖКГ)</c:v>
                  </c:pt>
                  <c:pt idx="1">
                    <c:v>Міський бюджет м. Херсон</c:v>
                  </c:pt>
                  <c:pt idx="2">
                    <c:v>Міський бюджет м. Дніпро </c:v>
                  </c:pt>
                  <c:pt idx="3">
                    <c:v>Міський бюджет м. Нова Каховка</c:v>
                  </c:pt>
                  <c:pt idx="4">
                    <c:v>Київ (Департамент благоустрою)</c:v>
                  </c:pt>
                  <c:pt idx="5">
                    <c:v>Судововишнянська міська рада</c:v>
                  </c:pt>
                  <c:pt idx="6">
                    <c:v>Міський бюджет м. Львів (Франківська)</c:v>
                  </c:pt>
                  <c:pt idx="7">
                    <c:v>Міський бюджет м. Чернігів</c:v>
                  </c:pt>
                  <c:pt idx="8">
                    <c:v>Корюківська міська рада</c:v>
                  </c:pt>
                  <c:pt idx="9">
                    <c:v>Міський бюджет м. Кривий ріг</c:v>
                  </c:pt>
                </c:lvl>
                <c:lvl>
                  <c:pt idx="0">
                    <c:v>Ефективність використання бюджетних коштів місцевих бюдженів в галузі "Житлово-комунальне господарство"</c:v>
                  </c:pt>
                </c:lvl>
              </c:multiLvlStrCache>
            </c:multiLvlStrRef>
          </c:cat>
          <c:val>
            <c:numRef>
              <c:f>'захоронение -пеервоз бомжа'!$E$4:$E$13</c:f>
              <c:numCache>
                <c:formatCode>General</c:formatCode>
                <c:ptCount val="10"/>
                <c:pt idx="0">
                  <c:v>1553</c:v>
                </c:pt>
                <c:pt idx="2">
                  <c:v>1080</c:v>
                </c:pt>
                <c:pt idx="3">
                  <c:v>1900</c:v>
                </c:pt>
                <c:pt idx="4">
                  <c:v>1126.2</c:v>
                </c:pt>
                <c:pt idx="5">
                  <c:v>3200</c:v>
                </c:pt>
                <c:pt idx="6">
                  <c:v>2851</c:v>
                </c:pt>
                <c:pt idx="7">
                  <c:v>1615</c:v>
                </c:pt>
                <c:pt idx="8">
                  <c:v>1483</c:v>
                </c:pt>
              </c:numCache>
            </c:numRef>
          </c:val>
        </c:ser>
        <c:ser>
          <c:idx val="1"/>
          <c:order val="1"/>
          <c:tx>
            <c:strRef>
              <c:f>'захоронение -пеервоз бомжа'!$F$2:$F$3</c:f>
              <c:strCache>
                <c:ptCount val="1"/>
                <c:pt idx="0">
                  <c:v>Ціна перевезення 1 померлого до бюро СМЕ,грн</c:v>
                </c:pt>
              </c:strCache>
            </c:strRef>
          </c:tx>
          <c:dLbls>
            <c:showVal val="1"/>
          </c:dLbls>
          <c:cat>
            <c:multiLvlStrRef>
              <c:f>'захоронение -пеервоз бомжа'!$C$4:$D$13</c:f>
              <c:multiLvlStrCache>
                <c:ptCount val="10"/>
                <c:lvl>
                  <c:pt idx="0">
                    <c:v>Міський бюджет м. Миколаїв (департамент ЖКГ)</c:v>
                  </c:pt>
                  <c:pt idx="1">
                    <c:v>Міський бюджет м. Херсон</c:v>
                  </c:pt>
                  <c:pt idx="2">
                    <c:v>Міський бюджет м. Дніпро </c:v>
                  </c:pt>
                  <c:pt idx="3">
                    <c:v>Міський бюджет м. Нова Каховка</c:v>
                  </c:pt>
                  <c:pt idx="4">
                    <c:v>Київ (Департамент благоустрою)</c:v>
                  </c:pt>
                  <c:pt idx="5">
                    <c:v>Судововишнянська міська рада</c:v>
                  </c:pt>
                  <c:pt idx="6">
                    <c:v>Міський бюджет м. Львів (Франківська)</c:v>
                  </c:pt>
                  <c:pt idx="7">
                    <c:v>Міський бюджет м. Чернігів</c:v>
                  </c:pt>
                  <c:pt idx="8">
                    <c:v>Корюківська міська рада</c:v>
                  </c:pt>
                  <c:pt idx="9">
                    <c:v>Міський бюджет м. Кривий ріг</c:v>
                  </c:pt>
                </c:lvl>
                <c:lvl>
                  <c:pt idx="0">
                    <c:v>Ефективність використання бюджетних коштів місцевих бюдженів в галузі "Житлово-комунальне господарство"</c:v>
                  </c:pt>
                </c:lvl>
              </c:multiLvlStrCache>
            </c:multiLvlStrRef>
          </c:cat>
          <c:val>
            <c:numRef>
              <c:f>'захоронение -пеервоз бомжа'!$F$4:$F$13</c:f>
              <c:numCache>
                <c:formatCode>General</c:formatCode>
                <c:ptCount val="10"/>
                <c:pt idx="1">
                  <c:v>2129.9</c:v>
                </c:pt>
                <c:pt idx="2">
                  <c:v>1866</c:v>
                </c:pt>
                <c:pt idx="7">
                  <c:v>526</c:v>
                </c:pt>
                <c:pt idx="9">
                  <c:v>1569</c:v>
                </c:pt>
              </c:numCache>
            </c:numRef>
          </c:val>
        </c:ser>
        <c:axId val="90167552"/>
        <c:axId val="90050560"/>
      </c:barChart>
      <c:catAx>
        <c:axId val="90167552"/>
        <c:scaling>
          <c:orientation val="minMax"/>
        </c:scaling>
        <c:axPos val="b"/>
        <c:tickLblPos val="nextTo"/>
        <c:crossAx val="90050560"/>
        <c:crosses val="autoZero"/>
        <c:auto val="1"/>
        <c:lblAlgn val="ctr"/>
        <c:lblOffset val="100"/>
      </c:catAx>
      <c:valAx>
        <c:axId val="90050560"/>
        <c:scaling>
          <c:orientation val="minMax"/>
        </c:scaling>
        <c:axPos val="l"/>
        <c:majorGridlines/>
        <c:numFmt formatCode="General" sourceLinked="1"/>
        <c:tickLblPos val="nextTo"/>
        <c:crossAx val="9016755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7158473556837393"/>
          <c:y val="0.21575901980938542"/>
          <c:w val="0.21092891961467622"/>
          <c:h val="0.58752944611311364"/>
        </c:manualLayout>
      </c:layout>
    </c:legend>
    <c:plotVisOnly val="1"/>
  </c:chart>
  <c:txPr>
    <a:bodyPr/>
    <a:lstStyle/>
    <a:p>
      <a:pPr>
        <a:defRPr sz="800">
          <a:latin typeface="Book Antiqua" pitchFamily="18" charset="0"/>
        </a:defRPr>
      </a:pPr>
      <a:endParaRPr lang="ru-RU"/>
    </a:p>
  </c:txPr>
  <c:externalData r:id="rId1"/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32"/>
  <c:chart>
    <c:title>
      <c:tx>
        <c:rich>
          <a:bodyPr/>
          <a:lstStyle/>
          <a:p>
            <a:pPr>
              <a:defRPr/>
            </a:pPr>
            <a:r>
              <a:rPr lang="ru-RU" dirty="0" err="1" smtClean="0"/>
              <a:t>Утримання</a:t>
            </a:r>
            <a:r>
              <a:rPr lang="ru-RU" dirty="0" smtClean="0"/>
              <a:t> </a:t>
            </a:r>
            <a:r>
              <a:rPr lang="ru-RU" dirty="0"/>
              <a:t>1 км </a:t>
            </a:r>
            <a:r>
              <a:rPr lang="ru-RU" dirty="0" err="1"/>
              <a:t>мережі</a:t>
            </a:r>
            <a:r>
              <a:rPr lang="ru-RU" dirty="0"/>
              <a:t> </a:t>
            </a:r>
            <a:r>
              <a:rPr lang="ru-RU" dirty="0" err="1"/>
              <a:t>зовнішнього</a:t>
            </a:r>
            <a:r>
              <a:rPr lang="ru-RU" dirty="0"/>
              <a:t> </a:t>
            </a:r>
            <a:r>
              <a:rPr lang="ru-RU" dirty="0" err="1"/>
              <a:t>освітлення</a:t>
            </a:r>
            <a:r>
              <a:rPr lang="ru-RU" dirty="0"/>
              <a:t>, </a:t>
            </a:r>
            <a:r>
              <a:rPr lang="ru-RU" dirty="0" err="1"/>
              <a:t>грн</a:t>
            </a:r>
            <a:endParaRPr lang="ru-RU" dirty="0"/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'зовнішн. освітл'!$E$3</c:f>
              <c:strCache>
                <c:ptCount val="1"/>
                <c:pt idx="0">
                  <c:v>утримання 1 км мережі зовнішнього освітлення</c:v>
                </c:pt>
              </c:strCache>
            </c:strRef>
          </c:tx>
          <c:dLbls>
            <c:showVal val="1"/>
          </c:dLbls>
          <c:cat>
            <c:multiLvlStrRef>
              <c:f>'зовнішн. освітл'!$C$4:$D$8</c:f>
              <c:multiLvlStrCache>
                <c:ptCount val="5"/>
                <c:lvl>
                  <c:pt idx="0">
                    <c:v>Міський бюджет м. Миколаїв (департамент ЖКГ)</c:v>
                  </c:pt>
                  <c:pt idx="1">
                    <c:v>Міський бюджет м. Дніпро </c:v>
                  </c:pt>
                  <c:pt idx="2">
                    <c:v>Міський бюджет м. Каховка</c:v>
                  </c:pt>
                  <c:pt idx="3">
                    <c:v>Біляївська ОТГ (Одеська область)</c:v>
                  </c:pt>
                  <c:pt idx="4">
                    <c:v>В.Копанівська ОТГ  (Херсонська область)</c:v>
                  </c:pt>
                </c:lvl>
                <c:lvl>
                  <c:pt idx="0">
                    <c:v>Ефективність використання бюджетних коштів місцевих бюдженів в галузі "Житлово-комунальне господарство"</c:v>
                  </c:pt>
                </c:lvl>
              </c:multiLvlStrCache>
            </c:multiLvlStrRef>
          </c:cat>
          <c:val>
            <c:numRef>
              <c:f>'зовнішн. освітл'!$E$4:$E$8</c:f>
              <c:numCache>
                <c:formatCode>General</c:formatCode>
                <c:ptCount val="5"/>
                <c:pt idx="0">
                  <c:v>7003</c:v>
                </c:pt>
                <c:pt idx="1">
                  <c:v>5040</c:v>
                </c:pt>
                <c:pt idx="2">
                  <c:v>24000</c:v>
                </c:pt>
                <c:pt idx="3">
                  <c:v>14800</c:v>
                </c:pt>
                <c:pt idx="4">
                  <c:v>10101</c:v>
                </c:pt>
              </c:numCache>
            </c:numRef>
          </c:val>
        </c:ser>
        <c:axId val="90099712"/>
        <c:axId val="90101248"/>
      </c:barChart>
      <c:catAx>
        <c:axId val="90099712"/>
        <c:scaling>
          <c:orientation val="minMax"/>
        </c:scaling>
        <c:axPos val="b"/>
        <c:tickLblPos val="nextTo"/>
        <c:crossAx val="90101248"/>
        <c:crosses val="autoZero"/>
        <c:auto val="1"/>
        <c:lblAlgn val="ctr"/>
        <c:lblOffset val="100"/>
      </c:catAx>
      <c:valAx>
        <c:axId val="90101248"/>
        <c:scaling>
          <c:orientation val="minMax"/>
        </c:scaling>
        <c:axPos val="l"/>
        <c:majorGridlines/>
        <c:numFmt formatCode="General" sourceLinked="1"/>
        <c:tickLblPos val="nextTo"/>
        <c:crossAx val="90099712"/>
        <c:crosses val="autoZero"/>
        <c:crossBetween val="between"/>
      </c:valAx>
    </c:plotArea>
    <c:plotVisOnly val="1"/>
  </c:chart>
  <c:txPr>
    <a:bodyPr/>
    <a:lstStyle/>
    <a:p>
      <a:pPr>
        <a:defRPr sz="800">
          <a:latin typeface="Book Antiqua" pitchFamily="18" charset="0"/>
        </a:defRPr>
      </a:pPr>
      <a:endParaRPr lang="ru-RU"/>
    </a:p>
  </c:txPr>
  <c:externalData r:id="rId1"/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u-RU"/>
              <a:t>Вартість закупівлі 1 т. пісчаносольової суміші, грн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'пісчано-сольова сум'!$E$3</c:f>
              <c:strCache>
                <c:ptCount val="1"/>
                <c:pt idx="0">
                  <c:v>1 т. пісчаносольової суміші, грн</c:v>
                </c:pt>
              </c:strCache>
            </c:strRef>
          </c:tx>
          <c:dLbls>
            <c:showVal val="1"/>
          </c:dLbls>
          <c:cat>
            <c:multiLvlStrRef>
              <c:f>'пісчано-сольова сум'!$C$4:$D$5</c:f>
              <c:multiLvlStrCache>
                <c:ptCount val="2"/>
                <c:lvl>
                  <c:pt idx="0">
                    <c:v>Міський бюджет м. Миколаїв (департамент ЖКГ)</c:v>
                  </c:pt>
                  <c:pt idx="1">
                    <c:v>Корюківська міська рада</c:v>
                  </c:pt>
                </c:lvl>
                <c:lvl>
                  <c:pt idx="0">
                    <c:v>Ефективність використання бюджетних коштів місцевих бюдженів в галузі "Житлово-комунальне господарство"</c:v>
                  </c:pt>
                </c:lvl>
              </c:multiLvlStrCache>
            </c:multiLvlStrRef>
          </c:cat>
          <c:val>
            <c:numRef>
              <c:f>'пісчано-сольова сум'!$E$4:$E$5</c:f>
              <c:numCache>
                <c:formatCode>General</c:formatCode>
                <c:ptCount val="2"/>
                <c:pt idx="0">
                  <c:v>858.75</c:v>
                </c:pt>
                <c:pt idx="1">
                  <c:v>253.60999999999999</c:v>
                </c:pt>
              </c:numCache>
            </c:numRef>
          </c:val>
        </c:ser>
        <c:axId val="90322048"/>
        <c:axId val="90323584"/>
      </c:barChart>
      <c:catAx>
        <c:axId val="90322048"/>
        <c:scaling>
          <c:orientation val="minMax"/>
        </c:scaling>
        <c:axPos val="b"/>
        <c:tickLblPos val="nextTo"/>
        <c:crossAx val="90323584"/>
        <c:crosses val="autoZero"/>
        <c:auto val="1"/>
        <c:lblAlgn val="ctr"/>
        <c:lblOffset val="100"/>
      </c:catAx>
      <c:valAx>
        <c:axId val="90323584"/>
        <c:scaling>
          <c:orientation val="minMax"/>
        </c:scaling>
        <c:axPos val="l"/>
        <c:majorGridlines/>
        <c:numFmt formatCode="General" sourceLinked="1"/>
        <c:tickLblPos val="nextTo"/>
        <c:crossAx val="90322048"/>
        <c:crosses val="autoZero"/>
        <c:crossBetween val="between"/>
      </c:valAx>
    </c:plotArea>
    <c:plotVisOnly val="1"/>
  </c:chart>
  <c:txPr>
    <a:bodyPr/>
    <a:lstStyle/>
    <a:p>
      <a:pPr>
        <a:defRPr sz="800">
          <a:latin typeface="Book Antiqua" pitchFamily="18" charset="0"/>
        </a:defRPr>
      </a:pPr>
      <a:endParaRPr lang="ru-RU"/>
    </a:p>
  </c:txPr>
  <c:externalData r:id="rId1"/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1"/>
  <c:chart>
    <c:plotArea>
      <c:layout/>
      <c:barChart>
        <c:barDir val="col"/>
        <c:grouping val="clustered"/>
        <c:ser>
          <c:idx val="0"/>
          <c:order val="0"/>
          <c:tx>
            <c:strRef>
              <c:f>'стерил-утил'!$E$2:$E$3</c:f>
              <c:strCache>
                <c:ptCount val="1"/>
                <c:pt idx="0">
                  <c:v>Ціна утилізація 1 тварини, грн</c:v>
                </c:pt>
              </c:strCache>
            </c:strRef>
          </c:tx>
          <c:dLbls>
            <c:showVal val="1"/>
          </c:dLbls>
          <c:cat>
            <c:multiLvlStrRef>
              <c:f>'стерил-утил'!$C$4:$D$8</c:f>
              <c:multiLvlStrCache>
                <c:ptCount val="5"/>
                <c:lvl>
                  <c:pt idx="0">
                    <c:v>Міський бюджет м. Миколаїв (департамент ЖКГ, админ. районов)</c:v>
                  </c:pt>
                  <c:pt idx="1">
                    <c:v>Міський бюджет м. Дніпро </c:v>
                  </c:pt>
                  <c:pt idx="2">
                    <c:v>Міський бюджет м. Херсон</c:v>
                  </c:pt>
                  <c:pt idx="3">
                    <c:v>Міський бюджет м. Львів (Франківська)</c:v>
                  </c:pt>
                  <c:pt idx="4">
                    <c:v>Міський бюджет м. Кривий ріг</c:v>
                  </c:pt>
                </c:lvl>
                <c:lvl>
                  <c:pt idx="0">
                    <c:v>Ефективність використання бюджетних коштів місцевих бюдженів в галузі "Житлово-комунальне господарство"</c:v>
                  </c:pt>
                </c:lvl>
              </c:multiLvlStrCache>
            </c:multiLvlStrRef>
          </c:cat>
          <c:val>
            <c:numRef>
              <c:f>'стерил-утил'!$E$4:$E$8</c:f>
              <c:numCache>
                <c:formatCode>General</c:formatCode>
                <c:ptCount val="5"/>
                <c:pt idx="0">
                  <c:v>589</c:v>
                </c:pt>
                <c:pt idx="1">
                  <c:v>4543</c:v>
                </c:pt>
              </c:numCache>
            </c:numRef>
          </c:val>
        </c:ser>
        <c:ser>
          <c:idx val="1"/>
          <c:order val="1"/>
          <c:tx>
            <c:strRef>
              <c:f>'стерил-утил'!$F$2:$F$3</c:f>
              <c:strCache>
                <c:ptCount val="1"/>
                <c:pt idx="0">
                  <c:v>Ціна старилізація 1 тварини, грн</c:v>
                </c:pt>
              </c:strCache>
            </c:strRef>
          </c:tx>
          <c:dLbls>
            <c:showVal val="1"/>
          </c:dLbls>
          <c:cat>
            <c:multiLvlStrRef>
              <c:f>'стерил-утил'!$C$4:$D$8</c:f>
              <c:multiLvlStrCache>
                <c:ptCount val="5"/>
                <c:lvl>
                  <c:pt idx="0">
                    <c:v>Міський бюджет м. Миколаїв (департамент ЖКГ, админ. районов)</c:v>
                  </c:pt>
                  <c:pt idx="1">
                    <c:v>Міський бюджет м. Дніпро </c:v>
                  </c:pt>
                  <c:pt idx="2">
                    <c:v>Міський бюджет м. Херсон</c:v>
                  </c:pt>
                  <c:pt idx="3">
                    <c:v>Міський бюджет м. Львів (Франківська)</c:v>
                  </c:pt>
                  <c:pt idx="4">
                    <c:v>Міський бюджет м. Кривий ріг</c:v>
                  </c:pt>
                </c:lvl>
                <c:lvl>
                  <c:pt idx="0">
                    <c:v>Ефективність використання бюджетних коштів місцевих бюдженів в галузі "Житлово-комунальне господарство"</c:v>
                  </c:pt>
                </c:lvl>
              </c:multiLvlStrCache>
            </c:multiLvlStrRef>
          </c:cat>
          <c:val>
            <c:numRef>
              <c:f>'стерил-утил'!$F$4:$F$8</c:f>
              <c:numCache>
                <c:formatCode>General</c:formatCode>
                <c:ptCount val="5"/>
                <c:pt idx="0">
                  <c:v>2001</c:v>
                </c:pt>
                <c:pt idx="1">
                  <c:v>2705</c:v>
                </c:pt>
                <c:pt idx="2">
                  <c:v>2129</c:v>
                </c:pt>
                <c:pt idx="3">
                  <c:v>782</c:v>
                </c:pt>
                <c:pt idx="4">
                  <c:v>1211</c:v>
                </c:pt>
              </c:numCache>
            </c:numRef>
          </c:val>
        </c:ser>
        <c:axId val="90251264"/>
        <c:axId val="90252800"/>
      </c:barChart>
      <c:catAx>
        <c:axId val="90251264"/>
        <c:scaling>
          <c:orientation val="minMax"/>
        </c:scaling>
        <c:axPos val="b"/>
        <c:tickLblPos val="nextTo"/>
        <c:crossAx val="90252800"/>
        <c:crosses val="autoZero"/>
        <c:auto val="1"/>
        <c:lblAlgn val="ctr"/>
        <c:lblOffset val="100"/>
      </c:catAx>
      <c:valAx>
        <c:axId val="90252800"/>
        <c:scaling>
          <c:orientation val="minMax"/>
        </c:scaling>
        <c:axPos val="l"/>
        <c:majorGridlines/>
        <c:numFmt formatCode="General" sourceLinked="1"/>
        <c:tickLblPos val="nextTo"/>
        <c:crossAx val="9025126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9309393825613961"/>
          <c:y val="0.20860299767749083"/>
          <c:w val="0.19539716712032662"/>
          <c:h val="0.60472401854554014"/>
        </c:manualLayout>
      </c:layout>
    </c:legend>
    <c:plotVisOnly val="1"/>
  </c:chart>
  <c:txPr>
    <a:bodyPr/>
    <a:lstStyle/>
    <a:p>
      <a:pPr>
        <a:defRPr sz="1000">
          <a:latin typeface="Book Antiqua" pitchFamily="18" charset="0"/>
        </a:defRPr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9"/>
  <c:chart>
    <c:title>
      <c:tx>
        <c:rich>
          <a:bodyPr/>
          <a:lstStyle/>
          <a:p>
            <a:pPr>
              <a:defRPr>
                <a:solidFill>
                  <a:srgbClr val="FF0000"/>
                </a:solidFill>
              </a:defRPr>
            </a:pPr>
            <a:r>
              <a:rPr lang="ru-RU">
                <a:solidFill>
                  <a:srgbClr val="FF0000"/>
                </a:solidFill>
              </a:rPr>
              <a:t>Річні витрати на утримання однієї штатної одиниці по виконавчим 4 ОМС Миколаївської області за 2017р 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'По всем громадам Ник обл - зарп'!$G$13</c:f>
              <c:strCache>
                <c:ptCount val="1"/>
                <c:pt idx="0">
                  <c:v>Річні витрати на утримання однієї штатної одиниці по виконавчим органам Миколаївської міської ради за 2017р </c:v>
                </c:pt>
              </c:strCache>
            </c:strRef>
          </c:tx>
          <c:dLbls>
            <c:showVal val="1"/>
          </c:dLbls>
          <c:cat>
            <c:strRef>
              <c:f>'По всем громадам Ник обл - зарп'!$E$14:$F$17</c:f>
              <c:strCache>
                <c:ptCount val="4"/>
                <c:pt idx="0">
                  <c:v>м. Миколаїв</c:v>
                </c:pt>
                <c:pt idx="1">
                  <c:v>Баштанська ОТГ</c:v>
                </c:pt>
                <c:pt idx="2">
                  <c:v>Воскресенська ОТГ</c:v>
                </c:pt>
                <c:pt idx="3">
                  <c:v>м. Вознесенськ</c:v>
                </c:pt>
              </c:strCache>
            </c:strRef>
          </c:cat>
          <c:val>
            <c:numRef>
              <c:f>'По всем громадам Ник обл - зарп'!$G$14:$G$17</c:f>
              <c:numCache>
                <c:formatCode>General</c:formatCode>
                <c:ptCount val="4"/>
                <c:pt idx="0">
                  <c:v>147.26999999999998</c:v>
                </c:pt>
                <c:pt idx="1">
                  <c:v>97.11</c:v>
                </c:pt>
                <c:pt idx="2">
                  <c:v>114.47</c:v>
                </c:pt>
                <c:pt idx="3">
                  <c:v>115.74000000000002</c:v>
                </c:pt>
              </c:numCache>
            </c:numRef>
          </c:val>
        </c:ser>
        <c:axId val="78196096"/>
        <c:axId val="78197888"/>
      </c:barChart>
      <c:catAx>
        <c:axId val="78196096"/>
        <c:scaling>
          <c:orientation val="minMax"/>
        </c:scaling>
        <c:axPos val="b"/>
        <c:tickLblPos val="nextTo"/>
        <c:crossAx val="78197888"/>
        <c:crosses val="autoZero"/>
        <c:auto val="1"/>
        <c:lblAlgn val="ctr"/>
        <c:lblOffset val="100"/>
      </c:catAx>
      <c:valAx>
        <c:axId val="78197888"/>
        <c:scaling>
          <c:orientation val="minMax"/>
        </c:scaling>
        <c:axPos val="l"/>
        <c:majorGridlines/>
        <c:numFmt formatCode="General" sourceLinked="1"/>
        <c:tickLblPos val="nextTo"/>
        <c:crossAx val="78196096"/>
        <c:crosses val="autoZero"/>
        <c:crossBetween val="between"/>
      </c:valAx>
    </c:plotArea>
    <c:plotVisOnly val="1"/>
  </c:chart>
  <c:txPr>
    <a:bodyPr/>
    <a:lstStyle/>
    <a:p>
      <a:pPr>
        <a:defRPr sz="1000">
          <a:latin typeface="Book Antiqua" pitchFamily="18" charset="0"/>
        </a:defRPr>
      </a:pPr>
      <a:endParaRPr lang="ru-RU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34"/>
  <c:chart>
    <c:plotArea>
      <c:layout>
        <c:manualLayout>
          <c:layoutTarget val="inner"/>
          <c:xMode val="edge"/>
          <c:yMode val="edge"/>
          <c:x val="0.41637283093340388"/>
          <c:y val="4.8939943997570165E-2"/>
          <c:w val="0.4458386329895464"/>
          <c:h val="0.8065498950961616"/>
        </c:manualLayout>
      </c:layout>
      <c:barChart>
        <c:barDir val="bar"/>
        <c:grouping val="clustered"/>
        <c:ser>
          <c:idx val="0"/>
          <c:order val="0"/>
          <c:tx>
            <c:strRef>
              <c:f>'Освіта дошкільна'!$F$7</c:f>
              <c:strCache>
                <c:ptCount val="1"/>
                <c:pt idx="0">
                  <c:v>Витрати на утримання 1 дитини в ДНЗ, тис. грн за 2017р</c:v>
                </c:pt>
              </c:strCache>
            </c:strRef>
          </c:tx>
          <c:dLbls>
            <c:showVal val="1"/>
          </c:dLbls>
          <c:cat>
            <c:multiLvlStrRef>
              <c:f>'Освіта дошкільна'!$D$8:$E$27</c:f>
              <c:multiLvlStrCache>
                <c:ptCount val="20"/>
                <c:lvl>
                  <c:pt idx="0">
                    <c:v>Міський бюджет м. Вознесенськ</c:v>
                  </c:pt>
                  <c:pt idx="1">
                    <c:v>Міський бюджет м. Миколаїв </c:v>
                  </c:pt>
                  <c:pt idx="2">
                    <c:v>Міський бюджет м. Херсон</c:v>
                  </c:pt>
                  <c:pt idx="3">
                    <c:v>Міський бюджет м. Дніпро </c:v>
                  </c:pt>
                  <c:pt idx="4">
                    <c:v>Міський бюджет м. Каховка</c:v>
                  </c:pt>
                  <c:pt idx="5">
                    <c:v>Міський бюджет м. Одеса</c:v>
                  </c:pt>
                  <c:pt idx="6">
                    <c:v>Міський бюджет м. Нова Каховка</c:v>
                  </c:pt>
                  <c:pt idx="7">
                    <c:v>Міський бюджет м. Нововолинськ</c:v>
                  </c:pt>
                  <c:pt idx="8">
                    <c:v>Томаківська ОТГ (Дніпропетровська область)</c:v>
                  </c:pt>
                  <c:pt idx="9">
                    <c:v> Присиваська ОТГ (Херсонська область)</c:v>
                  </c:pt>
                  <c:pt idx="10">
                    <c:v> Воскресенська ОТГ (Миколаївська область)</c:v>
                  </c:pt>
                  <c:pt idx="11">
                    <c:v>Біляївська ОТГ  (Одеська область)</c:v>
                  </c:pt>
                  <c:pt idx="12">
                    <c:v>Баштанська ОТГ  (Миколаївська область)</c:v>
                  </c:pt>
                  <c:pt idx="13">
                    <c:v>Новоолександрівська ОТГ (Дніпропетровська область)</c:v>
                  </c:pt>
                  <c:pt idx="14">
                    <c:v>Чаплинська ОТГ  (Херсонська область область)</c:v>
                  </c:pt>
                  <c:pt idx="15">
                    <c:v>Асканія Нова ОТГ </c:v>
                  </c:pt>
                  <c:pt idx="16">
                    <c:v>Судововишнянська (Львівська область</c:v>
                  </c:pt>
                  <c:pt idx="17">
                    <c:v>Старосинявська ОТГ (Хмельницька)</c:v>
                  </c:pt>
                  <c:pt idx="18">
                    <c:v>Київ (Подільська РДА)</c:v>
                  </c:pt>
                  <c:pt idx="19">
                    <c:v>Київ (Святошинська РДА)</c:v>
                  </c:pt>
                </c:lvl>
                <c:lvl>
                  <c:pt idx="0">
                    <c:v>Ефективність використання бюджетних коштів місцевих бюдженів в галузі "Дошкільна освіта</c:v>
                  </c:pt>
                </c:lvl>
              </c:multiLvlStrCache>
            </c:multiLvlStrRef>
          </c:cat>
          <c:val>
            <c:numRef>
              <c:f>'Освіта дошкільна'!$F$8:$F$27</c:f>
              <c:numCache>
                <c:formatCode>0.00</c:formatCode>
                <c:ptCount val="20"/>
                <c:pt idx="0">
                  <c:v>19.608000000000001</c:v>
                </c:pt>
                <c:pt idx="1">
                  <c:v>19.943999999999896</c:v>
                </c:pt>
                <c:pt idx="2">
                  <c:v>20.661999999999999</c:v>
                </c:pt>
                <c:pt idx="3">
                  <c:v>18.53</c:v>
                </c:pt>
                <c:pt idx="4">
                  <c:v>15.71902</c:v>
                </c:pt>
                <c:pt idx="5">
                  <c:v>20.37</c:v>
                </c:pt>
                <c:pt idx="6">
                  <c:v>31.693000000000001</c:v>
                </c:pt>
                <c:pt idx="7">
                  <c:v>16.489999999999878</c:v>
                </c:pt>
                <c:pt idx="8">
                  <c:v>9.7900000000000009</c:v>
                </c:pt>
                <c:pt idx="9">
                  <c:v>22.780999999999889</c:v>
                </c:pt>
                <c:pt idx="10">
                  <c:v>12.03</c:v>
                </c:pt>
                <c:pt idx="11">
                  <c:v>27.466999999999889</c:v>
                </c:pt>
                <c:pt idx="12">
                  <c:v>14.33</c:v>
                </c:pt>
                <c:pt idx="13">
                  <c:v>40.71</c:v>
                </c:pt>
                <c:pt idx="14">
                  <c:v>21.69</c:v>
                </c:pt>
                <c:pt idx="15">
                  <c:v>30.32</c:v>
                </c:pt>
                <c:pt idx="16">
                  <c:v>13.22</c:v>
                </c:pt>
                <c:pt idx="17">
                  <c:v>15.860000000000024</c:v>
                </c:pt>
                <c:pt idx="18">
                  <c:v>28.49</c:v>
                </c:pt>
                <c:pt idx="19">
                  <c:v>23.67</c:v>
                </c:pt>
              </c:numCache>
            </c:numRef>
          </c:val>
        </c:ser>
        <c:ser>
          <c:idx val="1"/>
          <c:order val="1"/>
          <c:tx>
            <c:strRef>
              <c:f>'Освіта дошкільна'!$G$7</c:f>
              <c:strCache>
                <c:ptCount val="1"/>
                <c:pt idx="0">
                  <c:v>кількість днів відвідування за 2017</c:v>
                </c:pt>
              </c:strCache>
            </c:strRef>
          </c:tx>
          <c:dLbls>
            <c:showVal val="1"/>
          </c:dLbls>
          <c:cat>
            <c:multiLvlStrRef>
              <c:f>'Освіта дошкільна'!$D$8:$E$27</c:f>
              <c:multiLvlStrCache>
                <c:ptCount val="20"/>
                <c:lvl>
                  <c:pt idx="0">
                    <c:v>Міський бюджет м. Вознесенськ</c:v>
                  </c:pt>
                  <c:pt idx="1">
                    <c:v>Міський бюджет м. Миколаїв </c:v>
                  </c:pt>
                  <c:pt idx="2">
                    <c:v>Міський бюджет м. Херсон</c:v>
                  </c:pt>
                  <c:pt idx="3">
                    <c:v>Міський бюджет м. Дніпро </c:v>
                  </c:pt>
                  <c:pt idx="4">
                    <c:v>Міський бюджет м. Каховка</c:v>
                  </c:pt>
                  <c:pt idx="5">
                    <c:v>Міський бюджет м. Одеса</c:v>
                  </c:pt>
                  <c:pt idx="6">
                    <c:v>Міський бюджет м. Нова Каховка</c:v>
                  </c:pt>
                  <c:pt idx="7">
                    <c:v>Міський бюджет м. Нововолинськ</c:v>
                  </c:pt>
                  <c:pt idx="8">
                    <c:v>Томаківська ОТГ (Дніпропетровська область)</c:v>
                  </c:pt>
                  <c:pt idx="9">
                    <c:v> Присиваська ОТГ (Херсонська область)</c:v>
                  </c:pt>
                  <c:pt idx="10">
                    <c:v> Воскресенська ОТГ (Миколаївська область)</c:v>
                  </c:pt>
                  <c:pt idx="11">
                    <c:v>Біляївська ОТГ  (Одеська область)</c:v>
                  </c:pt>
                  <c:pt idx="12">
                    <c:v>Баштанська ОТГ  (Миколаївська область)</c:v>
                  </c:pt>
                  <c:pt idx="13">
                    <c:v>Новоолександрівська ОТГ (Дніпропетровська область)</c:v>
                  </c:pt>
                  <c:pt idx="14">
                    <c:v>Чаплинська ОТГ  (Херсонська область область)</c:v>
                  </c:pt>
                  <c:pt idx="15">
                    <c:v>Асканія Нова ОТГ </c:v>
                  </c:pt>
                  <c:pt idx="16">
                    <c:v>Судововишнянська (Львівська область</c:v>
                  </c:pt>
                  <c:pt idx="17">
                    <c:v>Старосинявська ОТГ (Хмельницька)</c:v>
                  </c:pt>
                  <c:pt idx="18">
                    <c:v>Київ (Подільська РДА)</c:v>
                  </c:pt>
                  <c:pt idx="19">
                    <c:v>Київ (Святошинська РДА)</c:v>
                  </c:pt>
                </c:lvl>
                <c:lvl>
                  <c:pt idx="0">
                    <c:v>Ефективність використання бюджетних коштів місцевих бюдженів в галузі "Дошкільна освіта</c:v>
                  </c:pt>
                </c:lvl>
              </c:multiLvlStrCache>
            </c:multiLvlStrRef>
          </c:cat>
          <c:val>
            <c:numRef>
              <c:f>'Освіта дошкільна'!$G$8:$G$27</c:f>
              <c:numCache>
                <c:formatCode>General</c:formatCode>
                <c:ptCount val="20"/>
                <c:pt idx="0">
                  <c:v>116</c:v>
                </c:pt>
                <c:pt idx="1">
                  <c:v>134</c:v>
                </c:pt>
                <c:pt idx="2">
                  <c:v>116</c:v>
                </c:pt>
                <c:pt idx="3">
                  <c:v>129</c:v>
                </c:pt>
                <c:pt idx="4">
                  <c:v>147</c:v>
                </c:pt>
                <c:pt idx="5">
                  <c:v>168</c:v>
                </c:pt>
                <c:pt idx="6">
                  <c:v>204</c:v>
                </c:pt>
                <c:pt idx="7">
                  <c:v>121</c:v>
                </c:pt>
                <c:pt idx="8">
                  <c:v>128</c:v>
                </c:pt>
                <c:pt idx="9">
                  <c:v>249</c:v>
                </c:pt>
                <c:pt idx="10">
                  <c:v>150</c:v>
                </c:pt>
                <c:pt idx="11">
                  <c:v>151</c:v>
                </c:pt>
                <c:pt idx="12">
                  <c:v>96</c:v>
                </c:pt>
                <c:pt idx="13">
                  <c:v>153</c:v>
                </c:pt>
                <c:pt idx="14">
                  <c:v>139</c:v>
                </c:pt>
                <c:pt idx="15">
                  <c:v>215</c:v>
                </c:pt>
                <c:pt idx="16">
                  <c:v>119</c:v>
                </c:pt>
                <c:pt idx="17">
                  <c:v>124</c:v>
                </c:pt>
                <c:pt idx="18">
                  <c:v>118</c:v>
                </c:pt>
                <c:pt idx="19">
                  <c:v>113</c:v>
                </c:pt>
              </c:numCache>
            </c:numRef>
          </c:val>
        </c:ser>
        <c:ser>
          <c:idx val="2"/>
          <c:order val="2"/>
          <c:tx>
            <c:strRef>
              <c:f>'Освіта дошкільна'!$H$7</c:f>
              <c:strCache>
                <c:ptCount val="1"/>
                <c:pt idx="0">
                  <c:v>вартість 1 дня дитини, грн</c:v>
                </c:pt>
              </c:strCache>
            </c:strRef>
          </c:tx>
          <c:dLbls>
            <c:showVal val="1"/>
          </c:dLbls>
          <c:cat>
            <c:multiLvlStrRef>
              <c:f>'Освіта дошкільна'!$D$8:$E$27</c:f>
              <c:multiLvlStrCache>
                <c:ptCount val="20"/>
                <c:lvl>
                  <c:pt idx="0">
                    <c:v>Міський бюджет м. Вознесенськ</c:v>
                  </c:pt>
                  <c:pt idx="1">
                    <c:v>Міський бюджет м. Миколаїв </c:v>
                  </c:pt>
                  <c:pt idx="2">
                    <c:v>Міський бюджет м. Херсон</c:v>
                  </c:pt>
                  <c:pt idx="3">
                    <c:v>Міський бюджет м. Дніпро </c:v>
                  </c:pt>
                  <c:pt idx="4">
                    <c:v>Міський бюджет м. Каховка</c:v>
                  </c:pt>
                  <c:pt idx="5">
                    <c:v>Міський бюджет м. Одеса</c:v>
                  </c:pt>
                  <c:pt idx="6">
                    <c:v>Міський бюджет м. Нова Каховка</c:v>
                  </c:pt>
                  <c:pt idx="7">
                    <c:v>Міський бюджет м. Нововолинськ</c:v>
                  </c:pt>
                  <c:pt idx="8">
                    <c:v>Томаківська ОТГ (Дніпропетровська область)</c:v>
                  </c:pt>
                  <c:pt idx="9">
                    <c:v> Присиваська ОТГ (Херсонська область)</c:v>
                  </c:pt>
                  <c:pt idx="10">
                    <c:v> Воскресенська ОТГ (Миколаївська область)</c:v>
                  </c:pt>
                  <c:pt idx="11">
                    <c:v>Біляївська ОТГ  (Одеська область)</c:v>
                  </c:pt>
                  <c:pt idx="12">
                    <c:v>Баштанська ОТГ  (Миколаївська область)</c:v>
                  </c:pt>
                  <c:pt idx="13">
                    <c:v>Новоолександрівська ОТГ (Дніпропетровська область)</c:v>
                  </c:pt>
                  <c:pt idx="14">
                    <c:v>Чаплинська ОТГ  (Херсонська область область)</c:v>
                  </c:pt>
                  <c:pt idx="15">
                    <c:v>Асканія Нова ОТГ </c:v>
                  </c:pt>
                  <c:pt idx="16">
                    <c:v>Судововишнянська (Львівська область</c:v>
                  </c:pt>
                  <c:pt idx="17">
                    <c:v>Старосинявська ОТГ (Хмельницька)</c:v>
                  </c:pt>
                  <c:pt idx="18">
                    <c:v>Київ (Подільська РДА)</c:v>
                  </c:pt>
                  <c:pt idx="19">
                    <c:v>Київ (Святошинська РДА)</c:v>
                  </c:pt>
                </c:lvl>
                <c:lvl>
                  <c:pt idx="0">
                    <c:v>Ефективність використання бюджетних коштів місцевих бюдженів в галузі "Дошкільна освіта</c:v>
                  </c:pt>
                </c:lvl>
              </c:multiLvlStrCache>
            </c:multiLvlStrRef>
          </c:cat>
          <c:val>
            <c:numRef>
              <c:f>'Освіта дошкільна'!$H$8:$H$27</c:f>
              <c:numCache>
                <c:formatCode>0.00</c:formatCode>
                <c:ptCount val="20"/>
                <c:pt idx="0">
                  <c:v>169.03448275862081</c:v>
                </c:pt>
                <c:pt idx="1">
                  <c:v>148.83582089552237</c:v>
                </c:pt>
                <c:pt idx="2">
                  <c:v>178.12068965517238</c:v>
                </c:pt>
                <c:pt idx="3">
                  <c:v>143.64341085271403</c:v>
                </c:pt>
                <c:pt idx="4">
                  <c:v>106.93210884353741</c:v>
                </c:pt>
                <c:pt idx="5">
                  <c:v>121.25000000000001</c:v>
                </c:pt>
                <c:pt idx="6">
                  <c:v>155.35784313725577</c:v>
                </c:pt>
                <c:pt idx="7">
                  <c:v>136.28099173553719</c:v>
                </c:pt>
                <c:pt idx="8">
                  <c:v>76.484375</c:v>
                </c:pt>
                <c:pt idx="9">
                  <c:v>91.489959839357425</c:v>
                </c:pt>
                <c:pt idx="10">
                  <c:v>80.2</c:v>
                </c:pt>
                <c:pt idx="11">
                  <c:v>181.90066225165558</c:v>
                </c:pt>
                <c:pt idx="12">
                  <c:v>149.27083333333331</c:v>
                </c:pt>
                <c:pt idx="13">
                  <c:v>266.07843137254895</c:v>
                </c:pt>
                <c:pt idx="14">
                  <c:v>156.04316546762593</c:v>
                </c:pt>
                <c:pt idx="15">
                  <c:v>141.02325581395351</c:v>
                </c:pt>
                <c:pt idx="16">
                  <c:v>111.09243697478924</c:v>
                </c:pt>
                <c:pt idx="17">
                  <c:v>127.90322580645145</c:v>
                </c:pt>
                <c:pt idx="18">
                  <c:v>241.44067796610088</c:v>
                </c:pt>
                <c:pt idx="19">
                  <c:v>209.46902654867264</c:v>
                </c:pt>
              </c:numCache>
            </c:numRef>
          </c:val>
        </c:ser>
        <c:axId val="78332288"/>
        <c:axId val="78333824"/>
      </c:barChart>
      <c:catAx>
        <c:axId val="78332288"/>
        <c:scaling>
          <c:orientation val="minMax"/>
        </c:scaling>
        <c:axPos val="l"/>
        <c:tickLblPos val="nextTo"/>
        <c:crossAx val="78333824"/>
        <c:crosses val="autoZero"/>
        <c:auto val="1"/>
        <c:lblAlgn val="ctr"/>
        <c:lblOffset val="100"/>
      </c:catAx>
      <c:valAx>
        <c:axId val="78333824"/>
        <c:scaling>
          <c:orientation val="minMax"/>
        </c:scaling>
        <c:axPos val="b"/>
        <c:majorGridlines/>
        <c:numFmt formatCode="0.00" sourceLinked="1"/>
        <c:tickLblPos val="nextTo"/>
        <c:crossAx val="7833228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9409161757041311"/>
          <c:y val="8.5128177461772023E-2"/>
          <c:w val="9.4272600806544912E-2"/>
          <c:h val="0.7763542649392069"/>
        </c:manualLayout>
      </c:layout>
    </c:legend>
    <c:plotVisOnly val="1"/>
  </c:chart>
  <c:txPr>
    <a:bodyPr/>
    <a:lstStyle/>
    <a:p>
      <a:pPr>
        <a:defRPr sz="800"/>
      </a:pPr>
      <a:endParaRPr lang="ru-RU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9"/>
  <c:chart>
    <c:title>
      <c:tx>
        <c:rich>
          <a:bodyPr/>
          <a:lstStyle/>
          <a:p>
            <a:pPr>
              <a:defRPr/>
            </a:pPr>
            <a:r>
              <a:rPr lang="ru-RU"/>
              <a:t>Вартість 1 дня  1дитини в 2017р, грн</a:t>
            </a:r>
          </a:p>
        </c:rich>
      </c:tx>
      <c:layout>
        <c:manualLayout>
          <c:xMode val="edge"/>
          <c:yMode val="edge"/>
          <c:x val="0.34519132077095854"/>
          <c:y val="2.3853424762088377E-2"/>
        </c:manualLayout>
      </c:layout>
    </c:title>
    <c:plotArea>
      <c:layout>
        <c:manualLayout>
          <c:layoutTarget val="inner"/>
          <c:xMode val="edge"/>
          <c:yMode val="edge"/>
          <c:x val="0.18952639783836447"/>
          <c:y val="0.12448129446406118"/>
          <c:w val="0.79194445194202268"/>
          <c:h val="0.38723390317167194"/>
        </c:manualLayout>
      </c:layout>
      <c:barChart>
        <c:barDir val="col"/>
        <c:grouping val="clustered"/>
        <c:ser>
          <c:idx val="0"/>
          <c:order val="0"/>
          <c:tx>
            <c:strRef>
              <c:f>'Освіта дошкільна'!$D$32</c:f>
              <c:strCache>
                <c:ptCount val="1"/>
                <c:pt idx="0">
                  <c:v>вартість 1 дня дитини, грн</c:v>
                </c:pt>
              </c:strCache>
            </c:strRef>
          </c:tx>
          <c:dLbls>
            <c:showVal val="1"/>
          </c:dLbls>
          <c:cat>
            <c:strRef>
              <c:f>'Освіта дошкільна'!$C$33:$C$52</c:f>
              <c:strCache>
                <c:ptCount val="20"/>
                <c:pt idx="0">
                  <c:v>Міський бюджет м. Вознесенськ</c:v>
                </c:pt>
                <c:pt idx="1">
                  <c:v>Міський бюджет м. Миколаїв </c:v>
                </c:pt>
                <c:pt idx="2">
                  <c:v>Міський бюджет м. Херсон</c:v>
                </c:pt>
                <c:pt idx="3">
                  <c:v>Міський бюджет м. Дніпро </c:v>
                </c:pt>
                <c:pt idx="4">
                  <c:v>Міський бюджет м. Каховка</c:v>
                </c:pt>
                <c:pt idx="5">
                  <c:v>Міський бюджет м. Одеса</c:v>
                </c:pt>
                <c:pt idx="6">
                  <c:v>Міський бюджет м. Нова Каховка</c:v>
                </c:pt>
                <c:pt idx="7">
                  <c:v>Міський бюджет м. Нововолинськ</c:v>
                </c:pt>
                <c:pt idx="8">
                  <c:v>Томаківська ОТГ (Дніпропетровська область)</c:v>
                </c:pt>
                <c:pt idx="9">
                  <c:v> Присиваська ОТГ (Херсонська область)</c:v>
                </c:pt>
                <c:pt idx="10">
                  <c:v> Воскресенська ОТГ (Миколаївська область)</c:v>
                </c:pt>
                <c:pt idx="11">
                  <c:v>Біляївська ОТГ  (Одеська область)</c:v>
                </c:pt>
                <c:pt idx="12">
                  <c:v>Баштанська ОТГ  (Миколаївська область)</c:v>
                </c:pt>
                <c:pt idx="13">
                  <c:v>Новоолександрівська ОТГ (Дніпропетровська область)</c:v>
                </c:pt>
                <c:pt idx="14">
                  <c:v>Чаплинська ОТГ  (Херсонська область область)</c:v>
                </c:pt>
                <c:pt idx="15">
                  <c:v>Асканія Нова ОТГ </c:v>
                </c:pt>
                <c:pt idx="16">
                  <c:v>Судововишнянська (Львівська область</c:v>
                </c:pt>
                <c:pt idx="17">
                  <c:v>Старосинявська ОТГ (Хмельницька)</c:v>
                </c:pt>
                <c:pt idx="18">
                  <c:v>Київ (Подільська РДА)</c:v>
                </c:pt>
                <c:pt idx="19">
                  <c:v>Київ (Святошинська РДА)</c:v>
                </c:pt>
              </c:strCache>
            </c:strRef>
          </c:cat>
          <c:val>
            <c:numRef>
              <c:f>'Освіта дошкільна'!$D$33:$D$52</c:f>
              <c:numCache>
                <c:formatCode>General</c:formatCode>
                <c:ptCount val="20"/>
                <c:pt idx="0">
                  <c:v>169.03</c:v>
                </c:pt>
                <c:pt idx="1">
                  <c:v>148.84</c:v>
                </c:pt>
                <c:pt idx="2">
                  <c:v>178.12</c:v>
                </c:pt>
                <c:pt idx="3">
                  <c:v>143.63999999999999</c:v>
                </c:pt>
                <c:pt idx="4">
                  <c:v>106.93</c:v>
                </c:pt>
                <c:pt idx="5">
                  <c:v>121.25</c:v>
                </c:pt>
                <c:pt idx="6">
                  <c:v>155.36000000000001</c:v>
                </c:pt>
                <c:pt idx="7">
                  <c:v>136.28</c:v>
                </c:pt>
                <c:pt idx="8">
                  <c:v>76.48</c:v>
                </c:pt>
                <c:pt idx="9">
                  <c:v>91.29</c:v>
                </c:pt>
                <c:pt idx="10">
                  <c:v>80.2</c:v>
                </c:pt>
                <c:pt idx="11">
                  <c:v>181.9</c:v>
                </c:pt>
                <c:pt idx="12">
                  <c:v>149.26999999999998</c:v>
                </c:pt>
                <c:pt idx="13">
                  <c:v>266.08</c:v>
                </c:pt>
                <c:pt idx="14">
                  <c:v>156.04</c:v>
                </c:pt>
                <c:pt idx="15">
                  <c:v>141.02000000000001</c:v>
                </c:pt>
                <c:pt idx="16">
                  <c:v>111.09</c:v>
                </c:pt>
                <c:pt idx="17">
                  <c:v>127.9</c:v>
                </c:pt>
                <c:pt idx="18">
                  <c:v>241.44</c:v>
                </c:pt>
                <c:pt idx="19">
                  <c:v>209.47</c:v>
                </c:pt>
              </c:numCache>
            </c:numRef>
          </c:val>
        </c:ser>
        <c:axId val="78366592"/>
        <c:axId val="78368128"/>
      </c:barChart>
      <c:catAx>
        <c:axId val="78366592"/>
        <c:scaling>
          <c:orientation val="minMax"/>
        </c:scaling>
        <c:axPos val="b"/>
        <c:tickLblPos val="nextTo"/>
        <c:crossAx val="78368128"/>
        <c:crosses val="autoZero"/>
        <c:auto val="1"/>
        <c:lblAlgn val="ctr"/>
        <c:lblOffset val="100"/>
      </c:catAx>
      <c:valAx>
        <c:axId val="78368128"/>
        <c:scaling>
          <c:orientation val="minMax"/>
        </c:scaling>
        <c:axPos val="l"/>
        <c:majorGridlines/>
        <c:numFmt formatCode="General" sourceLinked="1"/>
        <c:tickLblPos val="nextTo"/>
        <c:crossAx val="78366592"/>
        <c:crosses val="autoZero"/>
        <c:crossBetween val="between"/>
      </c:valAx>
    </c:plotArea>
    <c:plotVisOnly val="1"/>
  </c:chart>
  <c:txPr>
    <a:bodyPr/>
    <a:lstStyle/>
    <a:p>
      <a:pPr>
        <a:defRPr sz="800">
          <a:latin typeface="Book Antiqua" pitchFamily="18" charset="0"/>
        </a:defRPr>
      </a:pPr>
      <a:endParaRPr lang="ru-RU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8"/>
  <c:chart>
    <c:title>
      <c:tx>
        <c:rich>
          <a:bodyPr/>
          <a:lstStyle/>
          <a:p>
            <a:pPr>
              <a:defRPr/>
            </a:pPr>
            <a:r>
              <a:rPr lang="ru-RU"/>
              <a:t>Кількість днів відвідування ДНЗ за 2017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'Освіта дошкільна'!$F$85</c:f>
              <c:strCache>
                <c:ptCount val="1"/>
                <c:pt idx="0">
                  <c:v>кількість днів відвідування за 2017</c:v>
                </c:pt>
              </c:strCache>
            </c:strRef>
          </c:tx>
          <c:dLbls>
            <c:showVal val="1"/>
          </c:dLbls>
          <c:cat>
            <c:strRef>
              <c:f>'Освіта дошкільна'!$E$86:$E$105</c:f>
              <c:strCache>
                <c:ptCount val="20"/>
                <c:pt idx="0">
                  <c:v>Міський бюджет м. Вознесенськ</c:v>
                </c:pt>
                <c:pt idx="1">
                  <c:v>Міський бюджет м. Миколаїв </c:v>
                </c:pt>
                <c:pt idx="2">
                  <c:v>Міський бюджет м. Херсон</c:v>
                </c:pt>
                <c:pt idx="3">
                  <c:v>Міський бюджет м. Дніпро </c:v>
                </c:pt>
                <c:pt idx="4">
                  <c:v>Міський бюджет м. Каховка</c:v>
                </c:pt>
                <c:pt idx="5">
                  <c:v>Міський бюджет м. Одеса</c:v>
                </c:pt>
                <c:pt idx="6">
                  <c:v>Міський бюджет м. Нова Каховка</c:v>
                </c:pt>
                <c:pt idx="7">
                  <c:v>Міський бюджет м. Нововолинськ</c:v>
                </c:pt>
                <c:pt idx="8">
                  <c:v>Томаківська ОТГ (Дніпропетровська область)</c:v>
                </c:pt>
                <c:pt idx="9">
                  <c:v> Присиваська ОТГ (Херсонська область)</c:v>
                </c:pt>
                <c:pt idx="10">
                  <c:v> Воскресенська ОТГ (Миколаївська область)</c:v>
                </c:pt>
                <c:pt idx="11">
                  <c:v>Біляївська ОТГ  (Одеська область)</c:v>
                </c:pt>
                <c:pt idx="12">
                  <c:v>Баштанська ОТГ  (Миколаївська область)</c:v>
                </c:pt>
                <c:pt idx="13">
                  <c:v>Новоолександрівська ОТГ (Дніпропетровська область)</c:v>
                </c:pt>
                <c:pt idx="14">
                  <c:v>Чаплинська ОТГ  (Херсонська область область)</c:v>
                </c:pt>
                <c:pt idx="15">
                  <c:v>Асканія Нова ОТГ </c:v>
                </c:pt>
                <c:pt idx="16">
                  <c:v>Судововишнянська (Львівська область</c:v>
                </c:pt>
                <c:pt idx="17">
                  <c:v>Старосинявська ОТГ (Хмельницька)</c:v>
                </c:pt>
                <c:pt idx="18">
                  <c:v>Київ (Подільська РДА)</c:v>
                </c:pt>
                <c:pt idx="19">
                  <c:v>Київ (Святошинська РДА)</c:v>
                </c:pt>
              </c:strCache>
            </c:strRef>
          </c:cat>
          <c:val>
            <c:numRef>
              <c:f>'Освіта дошкільна'!$F$86:$F$105</c:f>
              <c:numCache>
                <c:formatCode>General</c:formatCode>
                <c:ptCount val="20"/>
                <c:pt idx="0">
                  <c:v>116</c:v>
                </c:pt>
                <c:pt idx="1">
                  <c:v>134</c:v>
                </c:pt>
                <c:pt idx="2">
                  <c:v>116</c:v>
                </c:pt>
                <c:pt idx="3">
                  <c:v>129</c:v>
                </c:pt>
                <c:pt idx="4">
                  <c:v>147</c:v>
                </c:pt>
                <c:pt idx="5">
                  <c:v>168</c:v>
                </c:pt>
                <c:pt idx="6">
                  <c:v>204</c:v>
                </c:pt>
                <c:pt idx="7">
                  <c:v>121</c:v>
                </c:pt>
                <c:pt idx="8">
                  <c:v>128</c:v>
                </c:pt>
                <c:pt idx="9">
                  <c:v>249</c:v>
                </c:pt>
                <c:pt idx="10">
                  <c:v>150</c:v>
                </c:pt>
                <c:pt idx="11">
                  <c:v>151</c:v>
                </c:pt>
                <c:pt idx="12">
                  <c:v>96</c:v>
                </c:pt>
                <c:pt idx="13">
                  <c:v>153</c:v>
                </c:pt>
                <c:pt idx="14">
                  <c:v>139</c:v>
                </c:pt>
                <c:pt idx="15">
                  <c:v>215</c:v>
                </c:pt>
                <c:pt idx="16">
                  <c:v>119</c:v>
                </c:pt>
                <c:pt idx="17">
                  <c:v>124</c:v>
                </c:pt>
                <c:pt idx="18">
                  <c:v>118</c:v>
                </c:pt>
                <c:pt idx="19">
                  <c:v>113</c:v>
                </c:pt>
              </c:numCache>
            </c:numRef>
          </c:val>
        </c:ser>
        <c:axId val="78867840"/>
        <c:axId val="78873728"/>
      </c:barChart>
      <c:catAx>
        <c:axId val="78867840"/>
        <c:scaling>
          <c:orientation val="minMax"/>
        </c:scaling>
        <c:axPos val="b"/>
        <c:tickLblPos val="nextTo"/>
        <c:crossAx val="78873728"/>
        <c:crosses val="autoZero"/>
        <c:auto val="1"/>
        <c:lblAlgn val="ctr"/>
        <c:lblOffset val="100"/>
      </c:catAx>
      <c:valAx>
        <c:axId val="78873728"/>
        <c:scaling>
          <c:orientation val="minMax"/>
        </c:scaling>
        <c:axPos val="l"/>
        <c:majorGridlines/>
        <c:numFmt formatCode="General" sourceLinked="1"/>
        <c:tickLblPos val="nextTo"/>
        <c:crossAx val="78867840"/>
        <c:crosses val="autoZero"/>
        <c:crossBetween val="between"/>
      </c:valAx>
    </c:plotArea>
    <c:plotVisOnly val="1"/>
  </c:chart>
  <c:txPr>
    <a:bodyPr/>
    <a:lstStyle/>
    <a:p>
      <a:pPr>
        <a:defRPr sz="800">
          <a:latin typeface="Book Antiqua" pitchFamily="18" charset="0"/>
        </a:defRPr>
      </a:pPr>
      <a:endParaRPr lang="ru-RU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7"/>
  <c:chart>
    <c:title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'Освіта дошкільна'!$F$59</c:f>
              <c:strCache>
                <c:ptCount val="1"/>
                <c:pt idx="0">
                  <c:v>Витрати на утримання 1 дитини в ДНЗ, тис. грн за 2017р</c:v>
                </c:pt>
              </c:strCache>
            </c:strRef>
          </c:tx>
          <c:dLbls>
            <c:txPr>
              <a:bodyPr/>
              <a:lstStyle/>
              <a:p>
                <a:pPr>
                  <a:defRPr sz="600"/>
                </a:pPr>
                <a:endParaRPr lang="ru-RU"/>
              </a:p>
            </c:txPr>
            <c:showVal val="1"/>
          </c:dLbls>
          <c:cat>
            <c:strRef>
              <c:f>'Освіта дошкільна'!$E$60:$E$79</c:f>
              <c:strCache>
                <c:ptCount val="20"/>
                <c:pt idx="0">
                  <c:v>Міський бюджет м. Вознесенськ</c:v>
                </c:pt>
                <c:pt idx="1">
                  <c:v>Міський бюджет м. Миколаїв </c:v>
                </c:pt>
                <c:pt idx="2">
                  <c:v>Міський бюджет м. Херсон</c:v>
                </c:pt>
                <c:pt idx="3">
                  <c:v>Міський бюджет м. Дніпро </c:v>
                </c:pt>
                <c:pt idx="4">
                  <c:v>Міський бюджет м. Каховка</c:v>
                </c:pt>
                <c:pt idx="5">
                  <c:v>Міський бюджет м. Одеса</c:v>
                </c:pt>
                <c:pt idx="6">
                  <c:v>Міський бюджет м. Нова Каховка</c:v>
                </c:pt>
                <c:pt idx="7">
                  <c:v>Міський бюджет м. Нововолинськ</c:v>
                </c:pt>
                <c:pt idx="8">
                  <c:v>Томаківська ОТГ (Дніпропетровська область)</c:v>
                </c:pt>
                <c:pt idx="9">
                  <c:v>Присиваська ОТГ (Херсонська область)</c:v>
                </c:pt>
                <c:pt idx="10">
                  <c:v> Воскресенська ОТГ (Миколаївська область)</c:v>
                </c:pt>
                <c:pt idx="11">
                  <c:v>Біляївська ОТГ  (Одеська область)</c:v>
                </c:pt>
                <c:pt idx="12">
                  <c:v>Баштанська ОТГ  (Миколаївська область)</c:v>
                </c:pt>
                <c:pt idx="13">
                  <c:v>Новоолександрівська ОТГ (Дніпропетровська область)</c:v>
                </c:pt>
                <c:pt idx="14">
                  <c:v>Чаплинська ОТГ  (Херсонська область область)</c:v>
                </c:pt>
                <c:pt idx="15">
                  <c:v>Асканія Нова ОТГ </c:v>
                </c:pt>
                <c:pt idx="16">
                  <c:v>Судововишнянська (Львівська область</c:v>
                </c:pt>
                <c:pt idx="17">
                  <c:v>Старосинявська ОТГ (Хмельницька)</c:v>
                </c:pt>
                <c:pt idx="18">
                  <c:v>Київ (Подільська РДА)</c:v>
                </c:pt>
                <c:pt idx="19">
                  <c:v>Київ (Святошинська РДА)</c:v>
                </c:pt>
              </c:strCache>
            </c:strRef>
          </c:cat>
          <c:val>
            <c:numRef>
              <c:f>'Освіта дошкільна'!$F$60:$F$79</c:f>
              <c:numCache>
                <c:formatCode>General</c:formatCode>
                <c:ptCount val="20"/>
                <c:pt idx="0">
                  <c:v>19.608000000000001</c:v>
                </c:pt>
                <c:pt idx="1">
                  <c:v>19.9439999999999</c:v>
                </c:pt>
                <c:pt idx="2" formatCode="0.00">
                  <c:v>20.661999999999999</c:v>
                </c:pt>
                <c:pt idx="3">
                  <c:v>18.53</c:v>
                </c:pt>
                <c:pt idx="4">
                  <c:v>15.719999999999999</c:v>
                </c:pt>
                <c:pt idx="5">
                  <c:v>20.37</c:v>
                </c:pt>
                <c:pt idx="6">
                  <c:v>31.693000000000001</c:v>
                </c:pt>
                <c:pt idx="7">
                  <c:v>16.489999999999881</c:v>
                </c:pt>
                <c:pt idx="8">
                  <c:v>9.7900000000000009</c:v>
                </c:pt>
                <c:pt idx="9">
                  <c:v>24.279999999999987</c:v>
                </c:pt>
                <c:pt idx="10">
                  <c:v>12.03</c:v>
                </c:pt>
                <c:pt idx="11">
                  <c:v>27.47</c:v>
                </c:pt>
                <c:pt idx="12">
                  <c:v>14.33</c:v>
                </c:pt>
                <c:pt idx="13">
                  <c:v>40.71</c:v>
                </c:pt>
                <c:pt idx="14">
                  <c:v>21.69</c:v>
                </c:pt>
                <c:pt idx="15">
                  <c:v>30.32</c:v>
                </c:pt>
                <c:pt idx="16">
                  <c:v>13.219999999999999</c:v>
                </c:pt>
                <c:pt idx="17">
                  <c:v>15.860000000000024</c:v>
                </c:pt>
                <c:pt idx="18">
                  <c:v>28.49</c:v>
                </c:pt>
                <c:pt idx="19">
                  <c:v>23.67</c:v>
                </c:pt>
              </c:numCache>
            </c:numRef>
          </c:val>
        </c:ser>
        <c:axId val="78910592"/>
        <c:axId val="78912128"/>
      </c:barChart>
      <c:catAx>
        <c:axId val="78910592"/>
        <c:scaling>
          <c:orientation val="minMax"/>
        </c:scaling>
        <c:axPos val="b"/>
        <c:tickLblPos val="nextTo"/>
        <c:crossAx val="78912128"/>
        <c:crosses val="autoZero"/>
        <c:auto val="1"/>
        <c:lblAlgn val="ctr"/>
        <c:lblOffset val="100"/>
      </c:catAx>
      <c:valAx>
        <c:axId val="78912128"/>
        <c:scaling>
          <c:orientation val="minMax"/>
        </c:scaling>
        <c:axPos val="l"/>
        <c:majorGridlines/>
        <c:numFmt formatCode="General" sourceLinked="1"/>
        <c:tickLblPos val="nextTo"/>
        <c:crossAx val="78910592"/>
        <c:crosses val="autoZero"/>
        <c:crossBetween val="between"/>
      </c:valAx>
    </c:plotArea>
    <c:plotVisOnly val="1"/>
  </c:chart>
  <c:txPr>
    <a:bodyPr/>
    <a:lstStyle/>
    <a:p>
      <a:pPr>
        <a:defRPr sz="800">
          <a:latin typeface="Book Antiqua" pitchFamily="18" charset="0"/>
        </a:defRPr>
      </a:pPr>
      <a:endParaRPr lang="ru-RU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5"/>
  <c:chart>
    <c:plotArea>
      <c:layout>
        <c:manualLayout>
          <c:layoutTarget val="inner"/>
          <c:xMode val="edge"/>
          <c:yMode val="edge"/>
          <c:x val="7.3485233274522693E-2"/>
          <c:y val="3.576072821846555E-2"/>
          <c:w val="0.81073902298490963"/>
          <c:h val="0.35151183150220688"/>
        </c:manualLayout>
      </c:layout>
      <c:barChart>
        <c:barDir val="col"/>
        <c:grouping val="clustered"/>
        <c:ser>
          <c:idx val="0"/>
          <c:order val="0"/>
          <c:tx>
            <c:strRef>
              <c:f>'Освіта школа '!$F$3</c:f>
              <c:strCache>
                <c:ptCount val="1"/>
                <c:pt idx="0">
                  <c:v>Витрати на утримання 1 учня в ЗОШ, тис. грн за 2017р</c:v>
                </c:pt>
              </c:strCache>
            </c:strRef>
          </c:tx>
          <c:dLbls>
            <c:showVal val="1"/>
          </c:dLbls>
          <c:cat>
            <c:multiLvlStrRef>
              <c:f>'Освіта школа '!$D$4:$E$23</c:f>
              <c:multiLvlStrCache>
                <c:ptCount val="20"/>
                <c:lvl>
                  <c:pt idx="0">
                    <c:v>Міський бюджет м. Вознесенськ</c:v>
                  </c:pt>
                  <c:pt idx="1">
                    <c:v>Міський бюджет м. Миколаїв </c:v>
                  </c:pt>
                  <c:pt idx="2">
                    <c:v>Міський бюджет м. Херсон</c:v>
                  </c:pt>
                  <c:pt idx="3">
                    <c:v>Міський бюджет м. Дніпро </c:v>
                  </c:pt>
                  <c:pt idx="4">
                    <c:v>Міський бюджет м. Каховка</c:v>
                  </c:pt>
                  <c:pt idx="5">
                    <c:v>Міський бюджет м. Одеса</c:v>
                  </c:pt>
                  <c:pt idx="6">
                    <c:v>Міський бюджет м. Нова Каховка</c:v>
                  </c:pt>
                  <c:pt idx="7">
                    <c:v>Біляївська ОТГ  (Одеська область)</c:v>
                  </c:pt>
                  <c:pt idx="8">
                    <c:v>Міський бюджет м. Нововолинськ</c:v>
                  </c:pt>
                  <c:pt idx="9">
                    <c:v>Томаківська ОТГ (Дніпропетровська область)</c:v>
                  </c:pt>
                  <c:pt idx="10">
                    <c:v> Присиваська ОТГ (Херсонська область)</c:v>
                  </c:pt>
                  <c:pt idx="11">
                    <c:v> Воскресенська ОТГ (Миколаївська область)</c:v>
                  </c:pt>
                  <c:pt idx="12">
                    <c:v>Баштанська ОТГ  (Миколаївська область)</c:v>
                  </c:pt>
                  <c:pt idx="13">
                    <c:v>Новоолександрівська ОТГ (Дніпропетровська область)</c:v>
                  </c:pt>
                  <c:pt idx="14">
                    <c:v>Чаплинська ОТГ  (Херсонська область область)</c:v>
                  </c:pt>
                  <c:pt idx="15">
                    <c:v>Асканія Нова ОТГ </c:v>
                  </c:pt>
                  <c:pt idx="16">
                    <c:v>Судововишнянська (Львівська область</c:v>
                  </c:pt>
                  <c:pt idx="17">
                    <c:v>Старосинявська ОТГ (Хмельницька)</c:v>
                  </c:pt>
                  <c:pt idx="18">
                    <c:v>Київ (Подільська РДА)</c:v>
                  </c:pt>
                  <c:pt idx="19">
                    <c:v>Київ (Святошинська РДА)</c:v>
                  </c:pt>
                </c:lvl>
                <c:lvl>
                  <c:pt idx="0">
                    <c:v>Ефективність використання бюджетних коштів місцевих бюдженів в галузі "Надання загальносередньої освіти…"</c:v>
                  </c:pt>
                </c:lvl>
              </c:multiLvlStrCache>
            </c:multiLvlStrRef>
          </c:cat>
          <c:val>
            <c:numRef>
              <c:f>'Освіта школа '!$F$4:$F$23</c:f>
              <c:numCache>
                <c:formatCode>0.00</c:formatCode>
                <c:ptCount val="20"/>
                <c:pt idx="0">
                  <c:v>13.98</c:v>
                </c:pt>
                <c:pt idx="1">
                  <c:v>12.59</c:v>
                </c:pt>
                <c:pt idx="2">
                  <c:v>16.888999999999989</c:v>
                </c:pt>
                <c:pt idx="3">
                  <c:v>15.883000000000004</c:v>
                </c:pt>
                <c:pt idx="4">
                  <c:v>15.719019999999999</c:v>
                </c:pt>
                <c:pt idx="5">
                  <c:v>8.58</c:v>
                </c:pt>
                <c:pt idx="6">
                  <c:v>21.259999999999987</c:v>
                </c:pt>
                <c:pt idx="7">
                  <c:v>15.84</c:v>
                </c:pt>
                <c:pt idx="8">
                  <c:v>13.229999999999999</c:v>
                </c:pt>
                <c:pt idx="9">
                  <c:v>10.92</c:v>
                </c:pt>
                <c:pt idx="10">
                  <c:v>32.410000000000004</c:v>
                </c:pt>
                <c:pt idx="11" formatCode="General">
                  <c:v>8.4700000000000006</c:v>
                </c:pt>
                <c:pt idx="12" formatCode="General">
                  <c:v>9.75</c:v>
                </c:pt>
                <c:pt idx="13" formatCode="General">
                  <c:v>37.230000000000011</c:v>
                </c:pt>
                <c:pt idx="14" formatCode="General">
                  <c:v>19.09</c:v>
                </c:pt>
                <c:pt idx="15" formatCode="General">
                  <c:v>25.4</c:v>
                </c:pt>
                <c:pt idx="16" formatCode="General">
                  <c:v>16.979999999999986</c:v>
                </c:pt>
                <c:pt idx="17" formatCode="General">
                  <c:v>30.18</c:v>
                </c:pt>
                <c:pt idx="18" formatCode="General">
                  <c:v>18.547000000000001</c:v>
                </c:pt>
                <c:pt idx="19" formatCode="General">
                  <c:v>17.279999999999987</c:v>
                </c:pt>
              </c:numCache>
            </c:numRef>
          </c:val>
        </c:ser>
        <c:ser>
          <c:idx val="1"/>
          <c:order val="1"/>
          <c:tx>
            <c:strRef>
              <c:f>'Освіта школа '!$G$3</c:f>
              <c:strCache>
                <c:ptCount val="1"/>
                <c:pt idx="0">
                  <c:v>кількість днів відвідування за 2017</c:v>
                </c:pt>
              </c:strCache>
            </c:strRef>
          </c:tx>
          <c:dLbls>
            <c:showVal val="1"/>
          </c:dLbls>
          <c:cat>
            <c:multiLvlStrRef>
              <c:f>'Освіта школа '!$D$4:$E$23</c:f>
              <c:multiLvlStrCache>
                <c:ptCount val="20"/>
                <c:lvl>
                  <c:pt idx="0">
                    <c:v>Міський бюджет м. Вознесенськ</c:v>
                  </c:pt>
                  <c:pt idx="1">
                    <c:v>Міський бюджет м. Миколаїв </c:v>
                  </c:pt>
                  <c:pt idx="2">
                    <c:v>Міський бюджет м. Херсон</c:v>
                  </c:pt>
                  <c:pt idx="3">
                    <c:v>Міський бюджет м. Дніпро </c:v>
                  </c:pt>
                  <c:pt idx="4">
                    <c:v>Міський бюджет м. Каховка</c:v>
                  </c:pt>
                  <c:pt idx="5">
                    <c:v>Міський бюджет м. Одеса</c:v>
                  </c:pt>
                  <c:pt idx="6">
                    <c:v>Міський бюджет м. Нова Каховка</c:v>
                  </c:pt>
                  <c:pt idx="7">
                    <c:v>Біляївська ОТГ  (Одеська область)</c:v>
                  </c:pt>
                  <c:pt idx="8">
                    <c:v>Міський бюджет м. Нововолинськ</c:v>
                  </c:pt>
                  <c:pt idx="9">
                    <c:v>Томаківська ОТГ (Дніпропетровська область)</c:v>
                  </c:pt>
                  <c:pt idx="10">
                    <c:v> Присиваська ОТГ (Херсонська область)</c:v>
                  </c:pt>
                  <c:pt idx="11">
                    <c:v> Воскресенська ОТГ (Миколаївська область)</c:v>
                  </c:pt>
                  <c:pt idx="12">
                    <c:v>Баштанська ОТГ  (Миколаївська область)</c:v>
                  </c:pt>
                  <c:pt idx="13">
                    <c:v>Новоолександрівська ОТГ (Дніпропетровська область)</c:v>
                  </c:pt>
                  <c:pt idx="14">
                    <c:v>Чаплинська ОТГ  (Херсонська область область)</c:v>
                  </c:pt>
                  <c:pt idx="15">
                    <c:v>Асканія Нова ОТГ </c:v>
                  </c:pt>
                  <c:pt idx="16">
                    <c:v>Судововишнянська (Львівська область</c:v>
                  </c:pt>
                  <c:pt idx="17">
                    <c:v>Старосинявська ОТГ (Хмельницька)</c:v>
                  </c:pt>
                  <c:pt idx="18">
                    <c:v>Київ (Подільська РДА)</c:v>
                  </c:pt>
                  <c:pt idx="19">
                    <c:v>Київ (Святошинська РДА)</c:v>
                  </c:pt>
                </c:lvl>
                <c:lvl>
                  <c:pt idx="0">
                    <c:v>Ефективність використання бюджетних коштів місцевих бюдженів в галузі "Надання загальносередньої освіти…"</c:v>
                  </c:pt>
                </c:lvl>
              </c:multiLvlStrCache>
            </c:multiLvlStrRef>
          </c:cat>
          <c:val>
            <c:numRef>
              <c:f>'Освіта школа '!$G$4:$G$23</c:f>
              <c:numCache>
                <c:formatCode>General</c:formatCode>
                <c:ptCount val="20"/>
                <c:pt idx="0">
                  <c:v>138</c:v>
                </c:pt>
                <c:pt idx="1">
                  <c:v>159</c:v>
                </c:pt>
                <c:pt idx="2">
                  <c:v>155</c:v>
                </c:pt>
                <c:pt idx="3">
                  <c:v>139</c:v>
                </c:pt>
                <c:pt idx="4">
                  <c:v>147</c:v>
                </c:pt>
                <c:pt idx="5">
                  <c:v>124</c:v>
                </c:pt>
                <c:pt idx="6">
                  <c:v>184</c:v>
                </c:pt>
                <c:pt idx="7">
                  <c:v>173</c:v>
                </c:pt>
                <c:pt idx="8">
                  <c:v>148</c:v>
                </c:pt>
                <c:pt idx="9">
                  <c:v>75</c:v>
                </c:pt>
                <c:pt idx="10">
                  <c:v>168</c:v>
                </c:pt>
                <c:pt idx="11">
                  <c:v>167</c:v>
                </c:pt>
                <c:pt idx="12">
                  <c:v>176</c:v>
                </c:pt>
                <c:pt idx="13">
                  <c:v>165</c:v>
                </c:pt>
                <c:pt idx="14">
                  <c:v>168</c:v>
                </c:pt>
                <c:pt idx="15">
                  <c:v>168</c:v>
                </c:pt>
                <c:pt idx="16">
                  <c:v>175</c:v>
                </c:pt>
                <c:pt idx="17">
                  <c:v>169</c:v>
                </c:pt>
                <c:pt idx="18">
                  <c:v>148</c:v>
                </c:pt>
                <c:pt idx="19">
                  <c:v>130</c:v>
                </c:pt>
              </c:numCache>
            </c:numRef>
          </c:val>
        </c:ser>
        <c:ser>
          <c:idx val="2"/>
          <c:order val="2"/>
          <c:tx>
            <c:strRef>
              <c:f>'Освіта школа '!$H$3</c:f>
              <c:strCache>
                <c:ptCount val="1"/>
                <c:pt idx="0">
                  <c:v>вартість 1 дня дитини, грн</c:v>
                </c:pt>
              </c:strCache>
            </c:strRef>
          </c:tx>
          <c:dLbls>
            <c:showVal val="1"/>
          </c:dLbls>
          <c:cat>
            <c:multiLvlStrRef>
              <c:f>'Освіта школа '!$D$4:$E$23</c:f>
              <c:multiLvlStrCache>
                <c:ptCount val="20"/>
                <c:lvl>
                  <c:pt idx="0">
                    <c:v>Міський бюджет м. Вознесенськ</c:v>
                  </c:pt>
                  <c:pt idx="1">
                    <c:v>Міський бюджет м. Миколаїв </c:v>
                  </c:pt>
                  <c:pt idx="2">
                    <c:v>Міський бюджет м. Херсон</c:v>
                  </c:pt>
                  <c:pt idx="3">
                    <c:v>Міський бюджет м. Дніпро </c:v>
                  </c:pt>
                  <c:pt idx="4">
                    <c:v>Міський бюджет м. Каховка</c:v>
                  </c:pt>
                  <c:pt idx="5">
                    <c:v>Міський бюджет м. Одеса</c:v>
                  </c:pt>
                  <c:pt idx="6">
                    <c:v>Міський бюджет м. Нова Каховка</c:v>
                  </c:pt>
                  <c:pt idx="7">
                    <c:v>Біляївська ОТГ  (Одеська область)</c:v>
                  </c:pt>
                  <c:pt idx="8">
                    <c:v>Міський бюджет м. Нововолинськ</c:v>
                  </c:pt>
                  <c:pt idx="9">
                    <c:v>Томаківська ОТГ (Дніпропетровська область)</c:v>
                  </c:pt>
                  <c:pt idx="10">
                    <c:v> Присиваська ОТГ (Херсонська область)</c:v>
                  </c:pt>
                  <c:pt idx="11">
                    <c:v> Воскресенська ОТГ (Миколаївська область)</c:v>
                  </c:pt>
                  <c:pt idx="12">
                    <c:v>Баштанська ОТГ  (Миколаївська область)</c:v>
                  </c:pt>
                  <c:pt idx="13">
                    <c:v>Новоолександрівська ОТГ (Дніпропетровська область)</c:v>
                  </c:pt>
                  <c:pt idx="14">
                    <c:v>Чаплинська ОТГ  (Херсонська область область)</c:v>
                  </c:pt>
                  <c:pt idx="15">
                    <c:v>Асканія Нова ОТГ </c:v>
                  </c:pt>
                  <c:pt idx="16">
                    <c:v>Судововишнянська (Львівська область</c:v>
                  </c:pt>
                  <c:pt idx="17">
                    <c:v>Старосинявська ОТГ (Хмельницька)</c:v>
                  </c:pt>
                  <c:pt idx="18">
                    <c:v>Київ (Подільська РДА)</c:v>
                  </c:pt>
                  <c:pt idx="19">
                    <c:v>Київ (Святошинська РДА)</c:v>
                  </c:pt>
                </c:lvl>
                <c:lvl>
                  <c:pt idx="0">
                    <c:v>Ефективність використання бюджетних коштів місцевих бюдженів в галузі "Надання загальносередньої освіти…"</c:v>
                  </c:pt>
                </c:lvl>
              </c:multiLvlStrCache>
            </c:multiLvlStrRef>
          </c:cat>
          <c:val>
            <c:numRef>
              <c:f>'Освіта школа '!$H$4:$H$23</c:f>
              <c:numCache>
                <c:formatCode>0.00</c:formatCode>
                <c:ptCount val="20"/>
                <c:pt idx="0">
                  <c:v>101.3043478260862</c:v>
                </c:pt>
                <c:pt idx="1">
                  <c:v>79.182389937106237</c:v>
                </c:pt>
                <c:pt idx="2">
                  <c:v>108.96129032258065</c:v>
                </c:pt>
                <c:pt idx="3">
                  <c:v>114.26618705035968</c:v>
                </c:pt>
                <c:pt idx="4">
                  <c:v>106.93210884353741</c:v>
                </c:pt>
                <c:pt idx="5">
                  <c:v>69.193548387096357</c:v>
                </c:pt>
                <c:pt idx="6">
                  <c:v>115.54347826086955</c:v>
                </c:pt>
                <c:pt idx="7">
                  <c:v>91.560693641619181</c:v>
                </c:pt>
                <c:pt idx="8">
                  <c:v>89.391891891891888</c:v>
                </c:pt>
                <c:pt idx="9">
                  <c:v>145.6</c:v>
                </c:pt>
                <c:pt idx="10">
                  <c:v>192.91666666666652</c:v>
                </c:pt>
                <c:pt idx="11">
                  <c:v>50.718562874251511</c:v>
                </c:pt>
                <c:pt idx="12">
                  <c:v>55.397727272727245</c:v>
                </c:pt>
                <c:pt idx="13">
                  <c:v>225.63636363636272</c:v>
                </c:pt>
                <c:pt idx="14">
                  <c:v>113.63095238095238</c:v>
                </c:pt>
                <c:pt idx="15">
                  <c:v>151.1904761904762</c:v>
                </c:pt>
                <c:pt idx="16">
                  <c:v>97.028571428570956</c:v>
                </c:pt>
                <c:pt idx="17">
                  <c:v>178.57988165680393</c:v>
                </c:pt>
                <c:pt idx="18">
                  <c:v>125.31756756756756</c:v>
                </c:pt>
                <c:pt idx="19">
                  <c:v>132.92307692307693</c:v>
                </c:pt>
              </c:numCache>
            </c:numRef>
          </c:val>
        </c:ser>
        <c:axId val="78963840"/>
        <c:axId val="78965376"/>
      </c:barChart>
      <c:catAx>
        <c:axId val="78963840"/>
        <c:scaling>
          <c:orientation val="minMax"/>
        </c:scaling>
        <c:axPos val="b"/>
        <c:tickLblPos val="nextTo"/>
        <c:crossAx val="78965376"/>
        <c:crosses val="autoZero"/>
        <c:auto val="1"/>
        <c:lblAlgn val="ctr"/>
        <c:lblOffset val="100"/>
      </c:catAx>
      <c:valAx>
        <c:axId val="78965376"/>
        <c:scaling>
          <c:orientation val="minMax"/>
        </c:scaling>
        <c:axPos val="l"/>
        <c:majorGridlines/>
        <c:numFmt formatCode="0.00" sourceLinked="1"/>
        <c:tickLblPos val="nextTo"/>
        <c:crossAx val="7896384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9248104230546366"/>
          <c:y val="0.21431197075658134"/>
          <c:w val="9.5133778625488927E-2"/>
          <c:h val="0.55186995074900425"/>
        </c:manualLayout>
      </c:layout>
    </c:legend>
    <c:plotVisOnly val="1"/>
  </c:chart>
  <c:txPr>
    <a:bodyPr/>
    <a:lstStyle/>
    <a:p>
      <a:pPr>
        <a:defRPr sz="800">
          <a:latin typeface="Book Antiqua" pitchFamily="18" charset="0"/>
        </a:defRPr>
      </a:pPr>
      <a:endParaRPr lang="ru-RU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665E64B-614C-4CBA-824E-1719C1878355}" type="datetimeFigureOut">
              <a:rPr lang="ru-RU" smtClean="0"/>
              <a:pPr/>
              <a:t>ср 14.11.18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7E6C13E-B0AD-4F97-9161-CC753CADF0A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65E64B-614C-4CBA-824E-1719C1878355}" type="datetimeFigureOut">
              <a:rPr lang="ru-RU" smtClean="0"/>
              <a:pPr/>
              <a:t>ср 14.11.18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E6C13E-B0AD-4F97-9161-CC753CADF0A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65E64B-614C-4CBA-824E-1719C1878355}" type="datetimeFigureOut">
              <a:rPr lang="ru-RU" smtClean="0"/>
              <a:pPr/>
              <a:t>ср 14.11.18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E6C13E-B0AD-4F97-9161-CC753CADF0A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65E64B-614C-4CBA-824E-1719C1878355}" type="datetimeFigureOut">
              <a:rPr lang="ru-RU" smtClean="0"/>
              <a:pPr/>
              <a:t>ср 14.11.18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E6C13E-B0AD-4F97-9161-CC753CADF0A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65E64B-614C-4CBA-824E-1719C1878355}" type="datetimeFigureOut">
              <a:rPr lang="ru-RU" smtClean="0"/>
              <a:pPr/>
              <a:t>ср 14.11.18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E6C13E-B0AD-4F97-9161-CC753CADF0A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65E64B-614C-4CBA-824E-1719C1878355}" type="datetimeFigureOut">
              <a:rPr lang="ru-RU" smtClean="0"/>
              <a:pPr/>
              <a:t>ср 14.11.18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E6C13E-B0AD-4F97-9161-CC753CADF0A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65E64B-614C-4CBA-824E-1719C1878355}" type="datetimeFigureOut">
              <a:rPr lang="ru-RU" smtClean="0"/>
              <a:pPr/>
              <a:t>ср 14.11.18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E6C13E-B0AD-4F97-9161-CC753CADF0A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65E64B-614C-4CBA-824E-1719C1878355}" type="datetimeFigureOut">
              <a:rPr lang="ru-RU" smtClean="0"/>
              <a:pPr/>
              <a:t>ср 14.11.18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E6C13E-B0AD-4F97-9161-CC753CADF0A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65E64B-614C-4CBA-824E-1719C1878355}" type="datetimeFigureOut">
              <a:rPr lang="ru-RU" smtClean="0"/>
              <a:pPr/>
              <a:t>ср 14.11.18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E6C13E-B0AD-4F97-9161-CC753CADF0A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6665E64B-614C-4CBA-824E-1719C1878355}" type="datetimeFigureOut">
              <a:rPr lang="ru-RU" smtClean="0"/>
              <a:pPr/>
              <a:t>ср 14.11.18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E6C13E-B0AD-4F97-9161-CC753CADF0A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665E64B-614C-4CBA-824E-1719C1878355}" type="datetimeFigureOut">
              <a:rPr lang="ru-RU" smtClean="0"/>
              <a:pPr/>
              <a:t>ср 14.11.18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7E6C13E-B0AD-4F97-9161-CC753CADF0A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665E64B-614C-4CBA-824E-1719C1878355}" type="datetimeFigureOut">
              <a:rPr lang="ru-RU" smtClean="0"/>
              <a:pPr/>
              <a:t>ср 14.11.18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7E6C13E-B0AD-4F97-9161-CC753CADF0A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http://sdcrisis.org/sites/sdcrisis.org/files/logo-sdcrisis.png" TargetMode="Externa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http://www.mk.ukrstat.gov.ua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gif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eg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6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8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0.xml"/><Relationship Id="rId2" Type="http://schemas.openxmlformats.org/officeDocument/2006/relationships/chart" Target="../charts/chart29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2.xml"/><Relationship Id="rId2" Type="http://schemas.openxmlformats.org/officeDocument/2006/relationships/chart" Target="../charts/chart31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4.xml"/><Relationship Id="rId2" Type="http://schemas.openxmlformats.org/officeDocument/2006/relationships/chart" Target="../charts/chart33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3200" dirty="0" smtClean="0">
                <a:latin typeface="Book Antiqua" pitchFamily="18" charset="0"/>
              </a:rPr>
              <a:t>Громадська оцінка ефективності бюджетних програм 2017р місцевих бюджетів</a:t>
            </a:r>
            <a:endParaRPr lang="ru-RU" sz="3000" dirty="0">
              <a:latin typeface="Book Antiqua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uk-UA" sz="2200" dirty="0" smtClean="0">
                <a:latin typeface="Book Antiqua" pitchFamily="18" charset="0"/>
              </a:rPr>
              <a:t>Порівняльний аналіз ідентичних витрат місцевих бюджетів у відповідній соціальній сфері </a:t>
            </a:r>
            <a:endParaRPr lang="ru-RU" sz="2200" dirty="0" smtClean="0">
              <a:latin typeface="Book Antiqua" pitchFamily="18" charset="0"/>
            </a:endParaRPr>
          </a:p>
          <a:p>
            <a:endParaRPr lang="ru-RU" dirty="0">
              <a:latin typeface="Book Antiqua" pitchFamily="18" charset="0"/>
            </a:endParaRPr>
          </a:p>
        </p:txBody>
      </p:sp>
      <p:pic>
        <p:nvPicPr>
          <p:cNvPr id="4" name="Рисунок 3" descr="D:\Текущие\Grants\Британское посольство\etap 2\2 етап исследования\ ИТОГОВАЯ АНАЛИТИКА 2 ЭТАП\Картинки\FCO_BE_UA_res.jpg"/>
          <p:cNvPicPr/>
          <p:nvPr/>
        </p:nvPicPr>
        <p:blipFill>
          <a:blip r:embed="rId2" cstate="print"/>
          <a:srcRect l="10496" t="12203" r="8163" b="11525"/>
          <a:stretch>
            <a:fillRect/>
          </a:stretch>
        </p:blipFill>
        <p:spPr bwMode="auto">
          <a:xfrm>
            <a:off x="428596" y="285728"/>
            <a:ext cx="944024" cy="771277"/>
          </a:xfrm>
          <a:prstGeom prst="rect">
            <a:avLst/>
          </a:prstGeom>
          <a:noFill/>
        </p:spPr>
      </p:pic>
      <p:pic>
        <p:nvPicPr>
          <p:cNvPr id="5" name="Рисунок 4" descr="\\Dodelaniy\tz\ЗОЛОТУХИН.jpeg"/>
          <p:cNvPicPr/>
          <p:nvPr/>
        </p:nvPicPr>
        <p:blipFill>
          <a:blip r:embed="rId3" cstate="print"/>
          <a:srcRect l="5490" t="11266" r="76466" b="66200"/>
          <a:stretch>
            <a:fillRect/>
          </a:stretch>
        </p:blipFill>
        <p:spPr bwMode="auto">
          <a:xfrm>
            <a:off x="2143108" y="285728"/>
            <a:ext cx="982511" cy="7394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http://2.bp.blogspot.com/-gSD8IvtoF6s/UdHmxKNDRsI/AAAAAAAAGLE/goZiuJk7h-c/s738/%D0%9F%D0%A6%D0%9F%D0%A1%D0%94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00496" y="285728"/>
            <a:ext cx="1000318" cy="99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ÐÐ¾Ð»Ð¾Ð²Ð½Ð°"/>
          <p:cNvPicPr/>
          <p:nvPr/>
        </p:nvPicPr>
        <p:blipFill>
          <a:blip r:embed="rId5" r:link="rId6" cstate="print"/>
          <a:srcRect/>
          <a:stretch>
            <a:fillRect/>
          </a:stretch>
        </p:blipFill>
        <p:spPr bwMode="auto">
          <a:xfrm>
            <a:off x="5286380" y="428604"/>
            <a:ext cx="1800225" cy="707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/>
          <p:cNvPicPr/>
          <p:nvPr/>
        </p:nvPicPr>
        <p:blipFill>
          <a:blip r:embed="rId7" cstate="print"/>
          <a:srcRect l="6876" r="66769" b="30708"/>
          <a:stretch>
            <a:fillRect/>
          </a:stretch>
        </p:blipFill>
        <p:spPr bwMode="auto">
          <a:xfrm>
            <a:off x="7643834" y="285728"/>
            <a:ext cx="870557" cy="7871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Autofit/>
          </a:bodyPr>
          <a:lstStyle/>
          <a:p>
            <a:pPr algn="ctr"/>
            <a:r>
              <a:rPr lang="uk-UA" sz="2500" dirty="0" smtClean="0">
                <a:latin typeface="Book Antiqua" pitchFamily="18" charset="0"/>
              </a:rPr>
              <a:t>ОПЦІЯ 2.2. «Державне управління» ВИСНОВКИ</a:t>
            </a:r>
            <a:endParaRPr lang="ru-RU" sz="2500" dirty="0">
              <a:latin typeface="Book Antiqua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714348" y="785794"/>
            <a:ext cx="7929618" cy="65402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uk-UA" sz="1500" dirty="0" smtClean="0">
              <a:latin typeface="Book Antiqua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1500" b="1" dirty="0" smtClean="0">
                <a:solidFill>
                  <a:srgbClr val="FF0000"/>
                </a:solidFill>
                <a:latin typeface="Book Antiqua" pitchFamily="18" charset="0"/>
              </a:rPr>
              <a:t>2. Необґрунтоване завищення загальних </a:t>
            </a:r>
            <a:r>
              <a:rPr lang="uk-UA" sz="1500" b="1" dirty="0">
                <a:solidFill>
                  <a:srgbClr val="FF0000"/>
                </a:solidFill>
                <a:latin typeface="Book Antiqua" pitchFamily="18" charset="0"/>
              </a:rPr>
              <a:t>витрати на утримання 1 штатної одиниці виконавчих органів </a:t>
            </a:r>
            <a:r>
              <a:rPr lang="uk-UA" sz="1500" b="1" dirty="0" smtClean="0">
                <a:solidFill>
                  <a:srgbClr val="FF0000"/>
                </a:solidFill>
                <a:latin typeface="Book Antiqua" pitchFamily="18" charset="0"/>
              </a:rPr>
              <a:t>у </a:t>
            </a:r>
            <a:r>
              <a:rPr lang="uk-UA" sz="1500" b="1" dirty="0">
                <a:solidFill>
                  <a:srgbClr val="FF0000"/>
                </a:solidFill>
                <a:latin typeface="Book Antiqua" pitchFamily="18" charset="0"/>
              </a:rPr>
              <a:t>порівнянні з іншими ОМС та у відповідності до Постанови КМУ № </a:t>
            </a:r>
            <a:r>
              <a:rPr lang="uk-UA" sz="1500" b="1" dirty="0" smtClean="0">
                <a:solidFill>
                  <a:srgbClr val="FF0000"/>
                </a:solidFill>
                <a:latin typeface="Book Antiqua" pitchFamily="18" charset="0"/>
              </a:rPr>
              <a:t>268 від </a:t>
            </a:r>
            <a:r>
              <a:rPr lang="uk-UA" sz="1500" b="1" dirty="0">
                <a:solidFill>
                  <a:srgbClr val="FF0000"/>
                </a:solidFill>
                <a:latin typeface="Book Antiqua" pitchFamily="18" charset="0"/>
              </a:rPr>
              <a:t>06.03.2006  «Про упорядкування структури та умов оплати праці працівників апарату органів виконавчої влади, органів прокуратури, судів та інших органів</a:t>
            </a:r>
            <a:r>
              <a:rPr lang="uk-UA" sz="1500" b="1" dirty="0" smtClean="0">
                <a:solidFill>
                  <a:srgbClr val="FF0000"/>
                </a:solidFill>
                <a:latin typeface="Book Antiqua" pitchFamily="18" charset="0"/>
              </a:rPr>
              <a:t>»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uk-UA" sz="1500" dirty="0" smtClean="0">
              <a:latin typeface="Book Antiqua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uk-UA" sz="1500" dirty="0" smtClean="0">
                <a:latin typeface="Book Antiqua" pitchFamily="18" charset="0"/>
              </a:rPr>
              <a:t>Управління архбудконтролю (Миколаїв),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uk-UA" sz="1500" dirty="0" smtClean="0">
                <a:latin typeface="Book Antiqua" pitchFamily="18" charset="0"/>
              </a:rPr>
              <a:t>Згідно відповідного звіту ПБП планова штатна чисельність апарату Управління архбудконтролю  12 осіб, фактична 5 осіб (виконання 41%). Виконання витрат на утримання даного підрозділу 98,88%. </a:t>
            </a:r>
            <a:endParaRPr lang="ru-RU" sz="1500" b="1" dirty="0" smtClean="0">
              <a:latin typeface="Book Antiqua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 sz="1500" dirty="0" smtClean="0">
              <a:latin typeface="Book Antiqua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uk-UA" sz="1500" dirty="0" smtClean="0">
                <a:latin typeface="Book Antiqua" pitchFamily="18" charset="0"/>
              </a:rPr>
              <a:t>Для довідки . Витрати на утримання 1 посадової особи управління архбудконтролю КМДА – 244 </a:t>
            </a:r>
            <a:r>
              <a:rPr lang="uk-UA" sz="1500" dirty="0" err="1" smtClean="0">
                <a:latin typeface="Book Antiqua" pitchFamily="18" charset="0"/>
              </a:rPr>
              <a:t>тис.на</a:t>
            </a:r>
            <a:r>
              <a:rPr lang="uk-UA" sz="1500" dirty="0" smtClean="0">
                <a:latin typeface="Book Antiqua" pitchFamily="18" charset="0"/>
              </a:rPr>
              <a:t> рік.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 sz="1500" dirty="0" smtClean="0">
              <a:latin typeface="Book Antiqua" pitchFamily="18" charset="0"/>
            </a:endParaRPr>
          </a:p>
          <a:p>
            <a:pPr marL="228600" lvl="0" indent="-228600"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1500" b="1" dirty="0" smtClean="0">
                <a:solidFill>
                  <a:srgbClr val="FF0000"/>
                </a:solidFill>
                <a:latin typeface="Book Antiqua" pitchFamily="18" charset="0"/>
                <a:cs typeface="Arial" pitchFamily="34" charset="0"/>
              </a:rPr>
              <a:t>3.  Диспропорція (дискримінація) в оплаті праці посадових осіб місцевого самоврядування між виконавчими органами всередині однієї місцевої ради</a:t>
            </a:r>
          </a:p>
          <a:p>
            <a:pPr marL="228600" lvl="0" indent="-228600" fontAlgn="base">
              <a:spcBef>
                <a:spcPct val="0"/>
              </a:spcBef>
              <a:spcAft>
                <a:spcPct val="0"/>
              </a:spcAft>
            </a:pPr>
            <a:endParaRPr lang="uk-UA" sz="1500" b="1" dirty="0" smtClean="0">
              <a:solidFill>
                <a:srgbClr val="FF0000"/>
              </a:solidFill>
              <a:latin typeface="Book Antiqua" pitchFamily="18" charset="0"/>
              <a:cs typeface="Arial" pitchFamily="34" charset="0"/>
            </a:endParaRPr>
          </a:p>
          <a:p>
            <a:pPr marL="228600" lvl="0" indent="-228600" fontAlgn="base">
              <a:spcBef>
                <a:spcPct val="0"/>
              </a:spcBef>
              <a:spcAft>
                <a:spcPct val="0"/>
              </a:spcAft>
            </a:pPr>
            <a:r>
              <a:rPr lang="uk-UA" sz="1500" b="1" dirty="0" smtClean="0">
                <a:solidFill>
                  <a:srgbClr val="FF0000"/>
                </a:solidFill>
                <a:latin typeface="Book Antiqua" pitchFamily="18" charset="0"/>
                <a:cs typeface="Arial" pitchFamily="34" charset="0"/>
              </a:rPr>
              <a:t>Миколаївська міська рада </a:t>
            </a:r>
          </a:p>
          <a:p>
            <a:pPr marL="228600" lvl="0" indent="-228600" fontAlgn="base">
              <a:spcBef>
                <a:spcPct val="0"/>
              </a:spcBef>
              <a:spcAft>
                <a:spcPct val="0"/>
              </a:spcAft>
            </a:pPr>
            <a:r>
              <a:rPr lang="uk-UA" sz="1600" b="1" dirty="0" smtClean="0">
                <a:latin typeface="Book Antiqua" pitchFamily="18" charset="0"/>
              </a:rPr>
              <a:t>різниця в витратах на утримання персоналу Адміністрації Центрального району та Управління архбудконтролю  відрізняються в 3,5 рази.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z="1500" b="1" dirty="0" smtClean="0">
              <a:latin typeface="Book Antiqua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uk-UA" sz="1500" dirty="0" smtClean="0">
              <a:latin typeface="Book Antiqua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uk-UA" sz="1500" dirty="0" smtClean="0">
              <a:latin typeface="Book Antiqua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uk-UA" sz="1500" dirty="0" smtClean="0">
              <a:latin typeface="Book Antiqua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uk-UA" sz="2000" dirty="0" smtClean="0">
                <a:latin typeface="Book Antiqua" pitchFamily="18" charset="0"/>
              </a:rPr>
              <a:t>ОПЦІЯ 2.3. «Освіта» </a:t>
            </a:r>
            <a:br>
              <a:rPr lang="uk-UA" sz="2000" dirty="0" smtClean="0">
                <a:latin typeface="Book Antiqua" pitchFamily="18" charset="0"/>
              </a:rPr>
            </a:br>
            <a:r>
              <a:rPr lang="uk-UA" sz="2000" dirty="0" smtClean="0">
                <a:latin typeface="Book Antiqua" pitchFamily="18" charset="0"/>
              </a:rPr>
              <a:t>КПКВК 1010 «Дошкільна освіта» </a:t>
            </a:r>
            <a:br>
              <a:rPr lang="uk-UA" sz="2000" dirty="0" smtClean="0">
                <a:latin typeface="Book Antiqua" pitchFamily="18" charset="0"/>
              </a:rPr>
            </a:br>
            <a:r>
              <a:rPr lang="uk-UA" sz="2000" dirty="0" smtClean="0">
                <a:latin typeface="Book Antiqua" pitchFamily="18" charset="0"/>
              </a:rPr>
              <a:t>КПКВК 1020 Надання загально середньої освіти..</a:t>
            </a:r>
            <a:endParaRPr lang="ru-RU" sz="2000" dirty="0">
              <a:latin typeface="Book Antiqua" pitchFamily="18" charset="0"/>
            </a:endParaRPr>
          </a:p>
        </p:txBody>
      </p:sp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500034" y="1313250"/>
            <a:ext cx="8001056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Calibri" pitchFamily="34" charset="0"/>
                <a:cs typeface="Calibri" pitchFamily="34" charset="0"/>
              </a:rPr>
              <a:t>Оцінка відбулась по опціях за групою результативних показників, ідентичних для обох програм :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 Antiqua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Calibri" pitchFamily="34" charset="0"/>
                <a:cs typeface="Calibri" pitchFamily="34" charset="0"/>
              </a:rPr>
              <a:t>ефективності: середні витрати на 1 дитину/учня	в рік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 Antiqua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Calibri" pitchFamily="34" charset="0"/>
                <a:cs typeface="Calibri" pitchFamily="34" charset="0"/>
              </a:rPr>
              <a:t>якості: кількість днів відвідування (ДНЗ/ЗОШ)	 за рік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 Antiqua" pitchFamily="18" charset="0"/>
              <a:ea typeface="Calibri" pitchFamily="34" charset="0"/>
              <a:cs typeface="Calibri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Calibri" pitchFamily="34" charset="0"/>
                <a:cs typeface="Calibri" pitchFamily="34" charset="0"/>
              </a:rPr>
              <a:t>На підставі вказаних двох показників вираховується вартість 1 дня 1 дитини/учня по різних місцевих самоврядуваннях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uk-UA" sz="2000" dirty="0" smtClean="0">
              <a:latin typeface="Book Antiqua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2000" dirty="0" smtClean="0">
                <a:latin typeface="Book Antiqua" pitchFamily="18" charset="0"/>
              </a:rPr>
              <a:t>Для </a:t>
            </a:r>
            <a:r>
              <a:rPr lang="uk-UA" sz="2000" dirty="0">
                <a:latin typeface="Book Antiqua" pitchFamily="18" charset="0"/>
              </a:rPr>
              <a:t>більш точного визначення ефективності використання бюджетних коштів були залучені дані з громад інших регіонів </a:t>
            </a:r>
            <a:r>
              <a:rPr lang="uk-UA" sz="2000" dirty="0" smtClean="0">
                <a:latin typeface="Book Antiqua" pitchFamily="18" charset="0"/>
              </a:rPr>
              <a:t>України, що знаходяться в відкритому доступі (відповідні звіти про виконання паспортів бюджетних програм розміщені на офіційних </a:t>
            </a:r>
            <a:r>
              <a:rPr lang="uk-UA" sz="2000" dirty="0" err="1" smtClean="0">
                <a:latin typeface="Book Antiqua" pitchFamily="18" charset="0"/>
              </a:rPr>
              <a:t>веб-</a:t>
            </a:r>
            <a:r>
              <a:rPr lang="uk-UA" sz="2000" dirty="0" smtClean="0">
                <a:latin typeface="Book Antiqua" pitchFamily="18" charset="0"/>
              </a:rPr>
              <a:t> сторінках місцевих рад)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 Antiqua" pitchFamily="18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uk-UA" sz="2000" dirty="0" smtClean="0">
                <a:latin typeface="Book Antiqua" pitchFamily="18" charset="0"/>
              </a:rPr>
              <a:t>ОПЦІЯ 2.3. «Освіта» </a:t>
            </a:r>
            <a:br>
              <a:rPr lang="uk-UA" sz="2000" dirty="0" smtClean="0">
                <a:latin typeface="Book Antiqua" pitchFamily="18" charset="0"/>
              </a:rPr>
            </a:br>
            <a:r>
              <a:rPr lang="uk-UA" sz="2000" dirty="0" smtClean="0">
                <a:latin typeface="Book Antiqua" pitchFamily="18" charset="0"/>
              </a:rPr>
              <a:t>КПКВК 1010 «Дошкільна освіта» загальні результати</a:t>
            </a:r>
            <a:endParaRPr lang="ru-RU" sz="2000" dirty="0">
              <a:latin typeface="Book Antiqua" pitchFamily="18" charset="0"/>
            </a:endParaRPr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714348" y="928670"/>
          <a:ext cx="8286808" cy="55007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2000" dirty="0" smtClean="0">
                <a:latin typeface="Book Antiqua" pitchFamily="18" charset="0"/>
              </a:rPr>
              <a:t>ОПЦІЯ 2.3. «Освіта» </a:t>
            </a:r>
            <a:br>
              <a:rPr lang="uk-UA" sz="2000" dirty="0" smtClean="0">
                <a:latin typeface="Book Antiqua" pitchFamily="18" charset="0"/>
              </a:rPr>
            </a:br>
            <a:r>
              <a:rPr lang="uk-UA" sz="2000" dirty="0" smtClean="0">
                <a:latin typeface="Book Antiqua" pitchFamily="18" charset="0"/>
              </a:rPr>
              <a:t>КПКВК 1010 «Дошкільна освіта» по опціях:</a:t>
            </a:r>
            <a:br>
              <a:rPr lang="uk-UA" sz="2000" dirty="0" smtClean="0">
                <a:latin typeface="Book Antiqua" pitchFamily="18" charset="0"/>
              </a:rPr>
            </a:br>
            <a:endParaRPr lang="ru-RU" sz="2000" dirty="0">
              <a:latin typeface="Book Antiqua" pitchFamily="18" charset="0"/>
            </a:endParaRPr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0" y="1142984"/>
          <a:ext cx="9144000" cy="57150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2000" dirty="0" smtClean="0">
                <a:latin typeface="Book Antiqua" pitchFamily="18" charset="0"/>
              </a:rPr>
              <a:t>ОПЦІЯ 2.3. «Освіта» </a:t>
            </a:r>
            <a:br>
              <a:rPr lang="uk-UA" sz="2000" dirty="0" smtClean="0">
                <a:latin typeface="Book Antiqua" pitchFamily="18" charset="0"/>
              </a:rPr>
            </a:br>
            <a:r>
              <a:rPr lang="uk-UA" sz="2000" dirty="0" smtClean="0">
                <a:latin typeface="Book Antiqua" pitchFamily="18" charset="0"/>
              </a:rPr>
              <a:t>КПКВК 1010 «Дошкільна освіта» по опціях:</a:t>
            </a:r>
            <a:br>
              <a:rPr lang="uk-UA" sz="2000" dirty="0" smtClean="0">
                <a:latin typeface="Book Antiqua" pitchFamily="18" charset="0"/>
              </a:rPr>
            </a:br>
            <a:endParaRPr lang="ru-RU" sz="2000" dirty="0">
              <a:latin typeface="Book Antiqua" pitchFamily="18" charset="0"/>
            </a:endParaRPr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928662" y="1428736"/>
          <a:ext cx="7000924" cy="47863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2000" dirty="0" smtClean="0">
                <a:latin typeface="Book Antiqua" pitchFamily="18" charset="0"/>
              </a:rPr>
              <a:t>ОПЦІЯ 2.3. «Освіта» </a:t>
            </a:r>
            <a:br>
              <a:rPr lang="uk-UA" sz="2000" dirty="0" smtClean="0">
                <a:latin typeface="Book Antiqua" pitchFamily="18" charset="0"/>
              </a:rPr>
            </a:br>
            <a:r>
              <a:rPr lang="uk-UA" sz="2000" dirty="0" smtClean="0">
                <a:latin typeface="Book Antiqua" pitchFamily="18" charset="0"/>
              </a:rPr>
              <a:t>КПКВК 1010 «Дошкільна освіта» по опціях:</a:t>
            </a:r>
            <a:br>
              <a:rPr lang="uk-UA" sz="2000" dirty="0" smtClean="0">
                <a:latin typeface="Book Antiqua" pitchFamily="18" charset="0"/>
              </a:rPr>
            </a:br>
            <a:endParaRPr lang="ru-RU" sz="2000" dirty="0">
              <a:latin typeface="Book Antiqua" pitchFamily="18" charset="0"/>
            </a:endParaRPr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785786" y="1496832"/>
          <a:ext cx="8001056" cy="50040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2000" dirty="0" smtClean="0">
                <a:latin typeface="Book Antiqua" pitchFamily="18" charset="0"/>
              </a:rPr>
              <a:t>ОПЦІЯ 2.3. «Освіта» </a:t>
            </a:r>
            <a:br>
              <a:rPr lang="uk-UA" sz="2000" dirty="0" smtClean="0">
                <a:latin typeface="Book Antiqua" pitchFamily="18" charset="0"/>
              </a:rPr>
            </a:br>
            <a:r>
              <a:rPr lang="uk-UA" sz="2000" dirty="0" smtClean="0">
                <a:latin typeface="Book Antiqua" pitchFamily="18" charset="0"/>
              </a:rPr>
              <a:t>КПКВК 1020 «Загально середня освіта» Загальні результати </a:t>
            </a:r>
            <a:br>
              <a:rPr lang="uk-UA" sz="2000" dirty="0" smtClean="0">
                <a:latin typeface="Book Antiqua" pitchFamily="18" charset="0"/>
              </a:rPr>
            </a:br>
            <a:endParaRPr lang="ru-RU" sz="2000" dirty="0">
              <a:latin typeface="Book Antiqua" pitchFamily="18" charset="0"/>
            </a:endParaRPr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214282" y="1475740"/>
          <a:ext cx="8786874" cy="53822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2000" dirty="0" smtClean="0">
                <a:latin typeface="Book Antiqua" pitchFamily="18" charset="0"/>
              </a:rPr>
              <a:t>ОПЦІЯ 2.3. «Освіта» </a:t>
            </a:r>
            <a:br>
              <a:rPr lang="uk-UA" sz="2000" dirty="0" smtClean="0">
                <a:latin typeface="Book Antiqua" pitchFamily="18" charset="0"/>
              </a:rPr>
            </a:br>
            <a:r>
              <a:rPr lang="uk-UA" sz="2000" dirty="0" smtClean="0">
                <a:latin typeface="Book Antiqua" pitchFamily="18" charset="0"/>
              </a:rPr>
              <a:t>КПКВК 1020 «Загально середня освіта» по опціях</a:t>
            </a:r>
            <a:br>
              <a:rPr lang="uk-UA" sz="2000" dirty="0" smtClean="0">
                <a:latin typeface="Book Antiqua" pitchFamily="18" charset="0"/>
              </a:rPr>
            </a:br>
            <a:endParaRPr lang="ru-RU" sz="2000" dirty="0">
              <a:latin typeface="Book Antiqua" pitchFamily="18" charset="0"/>
            </a:endParaRPr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642910" y="1198659"/>
          <a:ext cx="7786741" cy="53736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2000" dirty="0" smtClean="0">
                <a:latin typeface="Book Antiqua" pitchFamily="18" charset="0"/>
              </a:rPr>
              <a:t>ОПЦІЯ 2.3. «Освіта» </a:t>
            </a:r>
            <a:br>
              <a:rPr lang="uk-UA" sz="2000" dirty="0" smtClean="0">
                <a:latin typeface="Book Antiqua" pitchFamily="18" charset="0"/>
              </a:rPr>
            </a:br>
            <a:r>
              <a:rPr lang="uk-UA" sz="2000" dirty="0" smtClean="0">
                <a:latin typeface="Book Antiqua" pitchFamily="18" charset="0"/>
              </a:rPr>
              <a:t>КПКВК 1020 «Загально середня освіта» по опціях</a:t>
            </a:r>
            <a:br>
              <a:rPr lang="uk-UA" sz="2000" dirty="0" smtClean="0">
                <a:latin typeface="Book Antiqua" pitchFamily="18" charset="0"/>
              </a:rPr>
            </a:br>
            <a:endParaRPr lang="ru-RU" sz="2000" dirty="0">
              <a:latin typeface="Book Antiqua" pitchFamily="18" charset="0"/>
            </a:endParaRPr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642910" y="1071546"/>
          <a:ext cx="8143932" cy="48577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2000" dirty="0" smtClean="0">
                <a:latin typeface="Book Antiqua" pitchFamily="18" charset="0"/>
              </a:rPr>
              <a:t>ОПЦІЯ 2.3. «Освіта» </a:t>
            </a:r>
            <a:br>
              <a:rPr lang="uk-UA" sz="2000" dirty="0" smtClean="0">
                <a:latin typeface="Book Antiqua" pitchFamily="18" charset="0"/>
              </a:rPr>
            </a:br>
            <a:r>
              <a:rPr lang="uk-UA" sz="2000" dirty="0" smtClean="0">
                <a:latin typeface="Book Antiqua" pitchFamily="18" charset="0"/>
              </a:rPr>
              <a:t>КПКВК 1020 «Загально середня освіта» по опціях</a:t>
            </a:r>
            <a:br>
              <a:rPr lang="uk-UA" sz="2000" dirty="0" smtClean="0">
                <a:latin typeface="Book Antiqua" pitchFamily="18" charset="0"/>
              </a:rPr>
            </a:br>
            <a:endParaRPr lang="ru-RU" sz="2000" dirty="0">
              <a:latin typeface="Book Antiqua" pitchFamily="18" charset="0"/>
            </a:endParaRPr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357158" y="1425271"/>
          <a:ext cx="8286808" cy="5004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None/>
            </a:pPr>
            <a:r>
              <a:rPr lang="uk-UA" b="1" dirty="0" smtClean="0">
                <a:latin typeface="Book Antiqua" pitchFamily="18" charset="0"/>
              </a:rPr>
              <a:t>- ГО «Фонд розвитку м. Миколаєва»</a:t>
            </a:r>
            <a:endParaRPr lang="ru-RU" dirty="0" smtClean="0">
              <a:latin typeface="Book Antiqua" pitchFamily="18" charset="0"/>
            </a:endParaRPr>
          </a:p>
          <a:p>
            <a:pPr lvl="0">
              <a:buNone/>
            </a:pPr>
            <a:r>
              <a:rPr lang="uk-UA" b="1" dirty="0" smtClean="0">
                <a:latin typeface="Book Antiqua" pitchFamily="18" charset="0"/>
              </a:rPr>
              <a:t>- Херсонська ГО «Причорноморський  центр політичних  і соціальних досліджень»</a:t>
            </a:r>
            <a:endParaRPr lang="ru-RU" dirty="0" smtClean="0">
              <a:latin typeface="Book Antiqua" pitchFamily="18" charset="0"/>
            </a:endParaRPr>
          </a:p>
          <a:p>
            <a:pPr lvl="0">
              <a:buNone/>
            </a:pPr>
            <a:r>
              <a:rPr lang="uk-UA" b="1" dirty="0" smtClean="0">
                <a:latin typeface="Book Antiqua" pitchFamily="18" charset="0"/>
              </a:rPr>
              <a:t>- Дніпровська ГО «Інститут громадської експертизи»</a:t>
            </a:r>
            <a:endParaRPr lang="ru-RU" dirty="0" smtClean="0">
              <a:latin typeface="Book Antiqua" pitchFamily="18" charset="0"/>
            </a:endParaRPr>
          </a:p>
          <a:p>
            <a:pPr>
              <a:buNone/>
            </a:pPr>
            <a:r>
              <a:rPr lang="uk-UA" b="1" dirty="0" smtClean="0">
                <a:latin typeface="Book Antiqua" pitchFamily="18" charset="0"/>
              </a:rPr>
              <a:t>- Кризовий </a:t>
            </a:r>
            <a:r>
              <a:rPr lang="uk-UA" b="1" dirty="0" err="1" smtClean="0">
                <a:latin typeface="Book Antiqua" pitchFamily="18" charset="0"/>
              </a:rPr>
              <a:t>медіа-</a:t>
            </a:r>
            <a:r>
              <a:rPr lang="uk-UA" b="1" dirty="0" smtClean="0">
                <a:latin typeface="Book Antiqua" pitchFamily="18" charset="0"/>
              </a:rPr>
              <a:t> центр «Сіверський донець»</a:t>
            </a:r>
            <a:endParaRPr lang="ru-RU" dirty="0">
              <a:latin typeface="Book Antiqua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000" dirty="0" smtClean="0">
                <a:latin typeface="Book Antiqua" pitchFamily="18" charset="0"/>
              </a:rPr>
              <a:t>Експертна група:</a:t>
            </a:r>
            <a:r>
              <a:rPr lang="ru-RU" sz="3000" dirty="0" smtClean="0">
                <a:latin typeface="Book Antiqua" pitchFamily="18" charset="0"/>
              </a:rPr>
              <a:t/>
            </a:r>
            <a:br>
              <a:rPr lang="ru-RU" sz="3000" dirty="0" smtClean="0">
                <a:latin typeface="Book Antiqua" pitchFamily="18" charset="0"/>
              </a:rPr>
            </a:br>
            <a:endParaRPr lang="ru-RU" sz="3000" dirty="0">
              <a:latin typeface="Book Antiqua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Autofit/>
          </a:bodyPr>
          <a:lstStyle/>
          <a:p>
            <a:pPr algn="ctr"/>
            <a:r>
              <a:rPr lang="uk-UA" sz="2000" dirty="0" smtClean="0">
                <a:latin typeface="Book Antiqua" pitchFamily="18" charset="0"/>
              </a:rPr>
              <a:t>ОПЦІЯ 2.3. «Освіта» </a:t>
            </a:r>
            <a:br>
              <a:rPr lang="uk-UA" sz="2000" dirty="0" smtClean="0">
                <a:latin typeface="Book Antiqua" pitchFamily="18" charset="0"/>
              </a:rPr>
            </a:br>
            <a:r>
              <a:rPr lang="uk-UA" sz="2000" dirty="0" smtClean="0">
                <a:latin typeface="Book Antiqua" pitchFamily="18" charset="0"/>
              </a:rPr>
              <a:t>ОСНОВНІ ВИСНОВКИ</a:t>
            </a:r>
            <a:endParaRPr lang="ru-RU" sz="2000" dirty="0">
              <a:latin typeface="Book Antiqua" pitchFamily="18" charset="0"/>
            </a:endParaRPr>
          </a:p>
        </p:txBody>
      </p:sp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0" y="1071546"/>
            <a:ext cx="9144000" cy="369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28600" marR="0" lvl="0" indent="-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/>
              <a:tabLst/>
            </a:pPr>
            <a:r>
              <a:rPr lang="uk-UA" b="1" dirty="0" smtClean="0">
                <a:solidFill>
                  <a:srgbClr val="FF0000"/>
                </a:solidFill>
                <a:latin typeface="Book Antiqua" pitchFamily="18" charset="0"/>
                <a:ea typeface="Calibri" pitchFamily="34" charset="0"/>
                <a:cs typeface="Calibri" pitchFamily="34" charset="0"/>
              </a:rPr>
              <a:t>Недостовірність </a:t>
            </a:r>
            <a:r>
              <a:rPr kumimoji="0" lang="uk-UA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Book Antiqua" pitchFamily="18" charset="0"/>
                <a:ea typeface="Calibri" pitchFamily="34" charset="0"/>
                <a:cs typeface="Calibri" pitchFamily="34" charset="0"/>
              </a:rPr>
              <a:t> певних показників по окремих громадах по означених галузях:</a:t>
            </a:r>
          </a:p>
          <a:p>
            <a:pPr marL="228600" marR="0" lvl="0" indent="-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uk-UA" b="1" dirty="0" smtClean="0">
                <a:solidFill>
                  <a:srgbClr val="FF0000"/>
                </a:solidFill>
                <a:latin typeface="Book Antiqua" pitchFamily="18" charset="0"/>
                <a:cs typeface="Calibri" pitchFamily="34" charset="0"/>
              </a:rPr>
              <a:t>Наприклад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Calibri" pitchFamily="34" charset="0"/>
                <a:cs typeface="Calibri" pitchFamily="34" charset="0"/>
              </a:rPr>
              <a:t>м. </a:t>
            </a:r>
            <a:r>
              <a:rPr kumimoji="0" lang="uk-UA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Calibri" pitchFamily="34" charset="0"/>
                <a:cs typeface="Calibri" pitchFamily="34" charset="0"/>
              </a:rPr>
              <a:t>Баштанка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Calibri" pitchFamily="34" charset="0"/>
                <a:cs typeface="Calibri" pitchFamily="34" charset="0"/>
              </a:rPr>
              <a:t> показує кількість днів відвідування ЗОШ в 2017р 176 днів. Але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/>
              <a:tabLst/>
            </a:pP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Calibri" pitchFamily="34" charset="0"/>
                <a:cs typeface="Calibri" pitchFamily="34" charset="0"/>
              </a:rPr>
              <a:t>загальна кількість учбових днів в 2017р 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Calibri" pitchFamily="34" charset="0"/>
              </a:rPr>
              <a:t>–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Calibri" pitchFamily="34" charset="0"/>
                <a:cs typeface="Calibri" pitchFamily="34" charset="0"/>
              </a:rPr>
              <a:t> 164.,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/>
              <a:tabLst/>
            </a:pP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Calibri" pitchFamily="34" charset="0"/>
                <a:cs typeface="Calibri" pitchFamily="34" charset="0"/>
              </a:rPr>
              <a:t>малоймовірним вбачається той факт, що протягом учбового року взагалі відсутні пропуски учбових днів, пов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Calibri" pitchFamily="34" charset="0"/>
              </a:rPr>
              <a:t>’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Calibri" pitchFamily="34" charset="0"/>
                <a:cs typeface="Calibri" pitchFamily="34" charset="0"/>
              </a:rPr>
              <a:t>язані з підвищенням рівня захворюваності (частіше всього в період </a:t>
            </a:r>
            <a:r>
              <a:rPr kumimoji="0" lang="uk-UA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Calibri" pitchFamily="34" charset="0"/>
                <a:cs typeface="Calibri" pitchFamily="34" charset="0"/>
              </a:rPr>
              <a:t>лютий-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Calibri" pitchFamily="34" charset="0"/>
                <a:cs typeface="Calibri" pitchFamily="34" charset="0"/>
              </a:rPr>
              <a:t> березень) і які показують майже всі громади,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/>
              <a:tabLst/>
            </a:pPr>
            <a:endParaRPr kumimoji="0" lang="uk-UA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 Antiqua" pitchFamily="18" charset="0"/>
              <a:ea typeface="Calibri" pitchFamily="34" charset="0"/>
              <a:cs typeface="Calibri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Calibri" pitchFamily="34" charset="0"/>
                <a:cs typeface="Calibri" pitchFamily="34" charset="0"/>
              </a:rPr>
              <a:t>- </a:t>
            </a:r>
            <a:r>
              <a:rPr kumimoji="0" lang="uk-UA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Calibri" pitchFamily="34" charset="0"/>
                <a:cs typeface="Calibri" pitchFamily="34" charset="0"/>
              </a:rPr>
              <a:t>Присиваська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Calibri" pitchFamily="34" charset="0"/>
                <a:cs typeface="Calibri" pitchFamily="34" charset="0"/>
              </a:rPr>
              <a:t> ОТГ показує кількість днів відвідування ДНЗ в 2017р – 249. Це також викликає підозру в недостовірності даних (кількість робочих днів у 2017р- 248, і також не враховано кількість днів вимушених пропусків, пов’язаних з карантинами в навчальних закладах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Autofit/>
          </a:bodyPr>
          <a:lstStyle/>
          <a:p>
            <a:pPr algn="ctr"/>
            <a:r>
              <a:rPr lang="uk-UA" sz="2000" dirty="0" smtClean="0">
                <a:latin typeface="Book Antiqua" pitchFamily="18" charset="0"/>
              </a:rPr>
              <a:t>ОПЦІЯ 2.3. «Освіта» </a:t>
            </a:r>
            <a:br>
              <a:rPr lang="uk-UA" sz="2000" dirty="0" smtClean="0">
                <a:latin typeface="Book Antiqua" pitchFamily="18" charset="0"/>
              </a:rPr>
            </a:br>
            <a:r>
              <a:rPr lang="uk-UA" sz="2000" dirty="0" smtClean="0">
                <a:latin typeface="Book Antiqua" pitchFamily="18" charset="0"/>
              </a:rPr>
              <a:t>ОСНОВНІ ВИСНОВКИ</a:t>
            </a:r>
            <a:endParaRPr lang="ru-RU" sz="2000" dirty="0">
              <a:latin typeface="Book Antiqua" pitchFamily="18" charset="0"/>
            </a:endParaRPr>
          </a:p>
        </p:txBody>
      </p:sp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0" y="1071546"/>
            <a:ext cx="9144000" cy="38779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28600" marR="0" lvl="0" indent="-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uk-UA" sz="15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Book Antiqua" pitchFamily="18" charset="0"/>
                <a:ea typeface="Calibri" pitchFamily="34" charset="0"/>
                <a:cs typeface="Calibri" pitchFamily="34" charset="0"/>
              </a:rPr>
              <a:t>2. Великий</a:t>
            </a:r>
            <a:r>
              <a:rPr kumimoji="0" lang="uk-UA" sz="15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Book Antiqua" pitchFamily="18" charset="0"/>
                <a:ea typeface="Calibri" pitchFamily="34" charset="0"/>
                <a:cs typeface="Calibri" pitchFamily="34" charset="0"/>
              </a:rPr>
              <a:t> розбіг цін на утримання 1 дитини/учня по різних та ідентичних громадах</a:t>
            </a:r>
            <a:r>
              <a:rPr kumimoji="0" lang="uk-UA" sz="15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Book Antiqua" pitchFamily="18" charset="0"/>
                <a:ea typeface="Calibri" pitchFamily="34" charset="0"/>
                <a:cs typeface="Calibri" pitchFamily="34" charset="0"/>
              </a:rPr>
              <a:t>:</a:t>
            </a:r>
          </a:p>
          <a:p>
            <a:pPr marL="228600" marR="0" lvl="0" indent="-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uk-UA" sz="1500" b="1" dirty="0" smtClean="0">
                <a:solidFill>
                  <a:srgbClr val="FF0000"/>
                </a:solidFill>
                <a:latin typeface="Book Antiqua" pitchFamily="18" charset="0"/>
                <a:cs typeface="Calibri" pitchFamily="34" charset="0"/>
              </a:rPr>
              <a:t>Наприклад</a:t>
            </a:r>
            <a:endParaRPr lang="ru-RU" sz="1500" b="1" dirty="0">
              <a:solidFill>
                <a:srgbClr val="FF0000"/>
              </a:solidFill>
              <a:latin typeface="Book Antiqua" pitchFamily="18" charset="0"/>
              <a:cs typeface="Arial" pitchFamily="34" charset="0"/>
            </a:endParaRPr>
          </a:p>
          <a:p>
            <a:pPr marL="228600" marR="0" lvl="0" indent="-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u-RU" sz="1500" b="1" dirty="0" smtClean="0">
                <a:latin typeface="Book Antiqua" pitchFamily="18" charset="0"/>
                <a:cs typeface="Arial" pitchFamily="34" charset="0"/>
              </a:rPr>
              <a:t>- </a:t>
            </a:r>
            <a:r>
              <a:rPr lang="uk-UA" sz="1500" dirty="0" smtClean="0">
                <a:latin typeface="Book Antiqua" pitchFamily="18" charset="0"/>
              </a:rPr>
              <a:t>Найкоштовніше </a:t>
            </a:r>
            <a:r>
              <a:rPr lang="uk-UA" sz="1500" dirty="0">
                <a:latin typeface="Book Antiqua" pitchFamily="18" charset="0"/>
              </a:rPr>
              <a:t>послугу дошкільної освіти надають в </a:t>
            </a:r>
            <a:r>
              <a:rPr lang="uk-UA" sz="1500" dirty="0" err="1">
                <a:latin typeface="Book Antiqua" pitchFamily="18" charset="0"/>
              </a:rPr>
              <a:t>Новоолександрівській</a:t>
            </a:r>
            <a:r>
              <a:rPr lang="uk-UA" sz="1500" dirty="0">
                <a:latin typeface="Book Antiqua" pitchFamily="18" charset="0"/>
              </a:rPr>
              <a:t> ОТГ (Дніпропетровської області) – 266грн коштує 1 день однієї дитини в 2017р. </a:t>
            </a:r>
            <a:endParaRPr lang="ru-RU" sz="1500" dirty="0">
              <a:latin typeface="Book Antiqua" pitchFamily="18" charset="0"/>
            </a:endParaRPr>
          </a:p>
          <a:p>
            <a:r>
              <a:rPr lang="uk-UA" sz="1500" dirty="0">
                <a:latin typeface="Book Antiqua" pitchFamily="18" charset="0"/>
              </a:rPr>
              <a:t>Найдешевше – в тій же Дніпропетровської області – </a:t>
            </a:r>
            <a:r>
              <a:rPr lang="uk-UA" sz="1500" dirty="0" err="1">
                <a:latin typeface="Book Antiqua" pitchFamily="18" charset="0"/>
              </a:rPr>
              <a:t>Томаківська</a:t>
            </a:r>
            <a:r>
              <a:rPr lang="uk-UA" sz="1500" dirty="0">
                <a:latin typeface="Book Antiqua" pitchFamily="18" charset="0"/>
              </a:rPr>
              <a:t> ОТГ. – 76,48 грн. </a:t>
            </a:r>
            <a:r>
              <a:rPr lang="uk-UA" sz="1500" dirty="0" smtClean="0">
                <a:latin typeface="Book Antiqua" pitchFamily="18" charset="0"/>
              </a:rPr>
              <a:t>відмінність </a:t>
            </a:r>
            <a:r>
              <a:rPr lang="uk-UA" sz="1500" dirty="0">
                <a:latin typeface="Book Antiqua" pitchFamily="18" charset="0"/>
              </a:rPr>
              <a:t>майже в 3,5 рази. </a:t>
            </a:r>
            <a:endParaRPr lang="uk-UA" sz="1500" dirty="0" smtClean="0">
              <a:latin typeface="Book Antiqua" pitchFamily="18" charset="0"/>
            </a:endParaRPr>
          </a:p>
          <a:p>
            <a:r>
              <a:rPr lang="uk-UA" sz="1500" b="1" dirty="0" err="1">
                <a:latin typeface="Book Antiqua" pitchFamily="18" charset="0"/>
              </a:rPr>
              <a:t>Новоолександрівська</a:t>
            </a:r>
            <a:r>
              <a:rPr lang="uk-UA" sz="1500" b="1" dirty="0">
                <a:latin typeface="Book Antiqua" pitchFamily="18" charset="0"/>
              </a:rPr>
              <a:t> ОТГ </a:t>
            </a:r>
            <a:r>
              <a:rPr lang="uk-UA" sz="1500" b="1" dirty="0" smtClean="0">
                <a:latin typeface="Book Antiqua" pitchFamily="18" charset="0"/>
              </a:rPr>
              <a:t>більш компактна та має більшу щільність населення</a:t>
            </a:r>
          </a:p>
          <a:p>
            <a:pPr marL="0" lvl="1"/>
            <a:endParaRPr lang="uk-UA" dirty="0" smtClean="0"/>
          </a:p>
          <a:p>
            <a:pPr marL="0" lvl="1"/>
            <a:r>
              <a:rPr lang="uk-UA" dirty="0" smtClean="0"/>
              <a:t>- </a:t>
            </a:r>
            <a:r>
              <a:rPr lang="uk-UA" sz="1500" dirty="0" smtClean="0">
                <a:latin typeface="Book Antiqua" pitchFamily="18" charset="0"/>
              </a:rPr>
              <a:t>Найкоштовніше </a:t>
            </a:r>
            <a:r>
              <a:rPr lang="uk-UA" sz="1500" dirty="0">
                <a:latin typeface="Book Antiqua" pitchFamily="18" charset="0"/>
              </a:rPr>
              <a:t>послугу надання загально середньої освіти </a:t>
            </a:r>
            <a:r>
              <a:rPr lang="uk-UA" sz="1500" dirty="0" smtClean="0">
                <a:latin typeface="Book Antiqua" pitchFamily="18" charset="0"/>
              </a:rPr>
              <a:t>надається </a:t>
            </a:r>
            <a:r>
              <a:rPr lang="uk-UA" sz="1500" dirty="0">
                <a:latin typeface="Book Antiqua" pitchFamily="18" charset="0"/>
              </a:rPr>
              <a:t>в тій самій </a:t>
            </a:r>
            <a:r>
              <a:rPr lang="uk-UA" sz="1500" dirty="0" err="1">
                <a:latin typeface="Book Antiqua" pitchFamily="18" charset="0"/>
              </a:rPr>
              <a:t>Новолександрівській</a:t>
            </a:r>
            <a:r>
              <a:rPr lang="uk-UA" sz="1500" dirty="0">
                <a:latin typeface="Book Antiqua" pitchFamily="18" charset="0"/>
              </a:rPr>
              <a:t> громаді – 225,64 </a:t>
            </a:r>
            <a:r>
              <a:rPr lang="uk-UA" sz="1500" dirty="0" err="1">
                <a:latin typeface="Book Antiqua" pitchFamily="18" charset="0"/>
              </a:rPr>
              <a:t>грн</a:t>
            </a:r>
            <a:r>
              <a:rPr lang="uk-UA" sz="1500" dirty="0">
                <a:latin typeface="Book Antiqua" pitchFamily="18" charset="0"/>
              </a:rPr>
              <a:t> – вартість 1 дня 1 учня в 2017р. Що також є найдорожчим серед обраних громад. Найдешевше послуга обходиться в Воскресенський та Баштанській ОТГ  (Миколаївська область)- відповідно 50,72 та 55,40 грн. Перевищення відповідно 4,4 та 4,1 разів.</a:t>
            </a:r>
            <a:endParaRPr lang="ru-RU" sz="1500" dirty="0">
              <a:latin typeface="Book Antiqua" pitchFamily="18" charset="0"/>
            </a:endParaRPr>
          </a:p>
          <a:p>
            <a:endParaRPr lang="ru-RU" sz="1500" dirty="0">
              <a:latin typeface="Book Antiqua" pitchFamily="18" charset="0"/>
            </a:endParaRPr>
          </a:p>
          <a:p>
            <a:endParaRPr lang="uk-UA" sz="1500" dirty="0">
              <a:latin typeface="Book Antiqua" pitchFamily="18" charset="0"/>
            </a:endParaRPr>
          </a:p>
          <a:p>
            <a:endParaRPr lang="ru-RU" sz="1500" dirty="0">
              <a:latin typeface="Book Antiqua" pitchFamily="18" charset="0"/>
            </a:endParaRPr>
          </a:p>
          <a:p>
            <a:endParaRPr lang="ru-RU" sz="1500" dirty="0"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Autofit/>
          </a:bodyPr>
          <a:lstStyle/>
          <a:p>
            <a:pPr algn="ctr"/>
            <a:r>
              <a:rPr lang="uk-UA" sz="2000" dirty="0" smtClean="0">
                <a:latin typeface="Book Antiqua" pitchFamily="18" charset="0"/>
              </a:rPr>
              <a:t>ОПЦІЯ 2.3. «Освіта» </a:t>
            </a:r>
            <a:br>
              <a:rPr lang="uk-UA" sz="2000" dirty="0" smtClean="0">
                <a:latin typeface="Book Antiqua" pitchFamily="18" charset="0"/>
              </a:rPr>
            </a:br>
            <a:r>
              <a:rPr lang="uk-UA" sz="2000" dirty="0" smtClean="0">
                <a:latin typeface="Book Antiqua" pitchFamily="18" charset="0"/>
              </a:rPr>
              <a:t>ОСНОВНІ ВИСНОВКИ</a:t>
            </a:r>
            <a:endParaRPr lang="ru-RU" sz="2000" dirty="0">
              <a:latin typeface="Book Antiqua" pitchFamily="18" charset="0"/>
            </a:endParaRPr>
          </a:p>
        </p:txBody>
      </p:sp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0" y="1071546"/>
            <a:ext cx="9144000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uk-UA" b="1" dirty="0">
                <a:latin typeface="Book Antiqua" pitchFamily="18" charset="0"/>
              </a:rPr>
              <a:t>Рекомендація</a:t>
            </a:r>
            <a:r>
              <a:rPr lang="uk-UA" dirty="0">
                <a:latin typeface="Book Antiqua" pitchFamily="18" charset="0"/>
              </a:rPr>
              <a:t> </a:t>
            </a:r>
            <a:r>
              <a:rPr lang="uk-UA" dirty="0" err="1">
                <a:latin typeface="Book Antiqua" pitchFamily="18" charset="0"/>
              </a:rPr>
              <a:t>Новоолександрівській</a:t>
            </a:r>
            <a:r>
              <a:rPr lang="uk-UA" dirty="0">
                <a:latin typeface="Book Antiqua" pitchFamily="18" charset="0"/>
              </a:rPr>
              <a:t> ОТГ – передивитись систему надання послуги надання загально-середньої освіти  на предмет обґрунтованості  витрат, реструктуризації системи освіти в ОТГ та як наслідок завищеності планових та фактичних видатків.</a:t>
            </a:r>
            <a:endParaRPr lang="ru-RU" dirty="0">
              <a:latin typeface="Book Antiqua" pitchFamily="18" charset="0"/>
            </a:endParaRPr>
          </a:p>
          <a:p>
            <a:r>
              <a:rPr lang="uk-UA" b="1" dirty="0">
                <a:latin typeface="Book Antiqua" pitchFamily="18" charset="0"/>
              </a:rPr>
              <a:t> </a:t>
            </a:r>
            <a:endParaRPr lang="ru-RU" dirty="0">
              <a:latin typeface="Book Antiqua" pitchFamily="18" charset="0"/>
            </a:endParaRPr>
          </a:p>
          <a:p>
            <a:endParaRPr lang="uk-UA" b="1" dirty="0" smtClean="0">
              <a:latin typeface="Book Antiqua" pitchFamily="18" charset="0"/>
            </a:endParaRPr>
          </a:p>
          <a:p>
            <a:endParaRPr lang="uk-UA" b="1" dirty="0">
              <a:latin typeface="Book Antiqua" pitchFamily="18" charset="0"/>
            </a:endParaRPr>
          </a:p>
          <a:p>
            <a:endParaRPr lang="uk-UA" b="1" dirty="0" smtClean="0">
              <a:latin typeface="Book Antiqua" pitchFamily="18" charset="0"/>
            </a:endParaRPr>
          </a:p>
          <a:p>
            <a:r>
              <a:rPr lang="uk-UA" b="1" dirty="0" smtClean="0">
                <a:latin typeface="Book Antiqua" pitchFamily="18" charset="0"/>
              </a:rPr>
              <a:t>Рекомендація</a:t>
            </a:r>
            <a:r>
              <a:rPr lang="uk-UA" dirty="0" smtClean="0">
                <a:latin typeface="Book Antiqua" pitchFamily="18" charset="0"/>
              </a:rPr>
              <a:t> </a:t>
            </a:r>
            <a:r>
              <a:rPr lang="uk-UA" dirty="0" err="1">
                <a:latin typeface="Book Antiqua" pitchFamily="18" charset="0"/>
              </a:rPr>
              <a:t>Воскресенській</a:t>
            </a:r>
            <a:r>
              <a:rPr lang="uk-UA" dirty="0">
                <a:latin typeface="Book Antiqua" pitchFamily="18" charset="0"/>
              </a:rPr>
              <a:t> та Баштанській ОТГ – переглянути обґрунтованість видатків на загально середню освіту (розмір їх в обох громадах </a:t>
            </a:r>
            <a:r>
              <a:rPr lang="uk-UA" dirty="0" smtClean="0">
                <a:latin typeface="Book Antiqua" pitchFamily="18" charset="0"/>
              </a:rPr>
              <a:t>є </a:t>
            </a:r>
            <a:r>
              <a:rPr lang="uk-UA" dirty="0">
                <a:latin typeface="Book Antiqua" pitchFamily="18" charset="0"/>
              </a:rPr>
              <a:t>невиправдано занижений).</a:t>
            </a:r>
            <a:endParaRPr lang="ru-RU" dirty="0">
              <a:latin typeface="Book Antiqua" pitchFamily="18" charset="0"/>
            </a:endParaRPr>
          </a:p>
          <a:p>
            <a:endParaRPr lang="ru-RU" dirty="0">
              <a:latin typeface="Book Antiqua" pitchFamily="18" charset="0"/>
            </a:endParaRPr>
          </a:p>
          <a:p>
            <a:endParaRPr lang="uk-UA" dirty="0">
              <a:latin typeface="Book Antiqua" pitchFamily="18" charset="0"/>
            </a:endParaRPr>
          </a:p>
          <a:p>
            <a:endParaRPr lang="ru-RU" dirty="0">
              <a:latin typeface="Book Antiqua" pitchFamily="18" charset="0"/>
            </a:endParaRPr>
          </a:p>
          <a:p>
            <a:endParaRPr lang="ru-RU" dirty="0"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Autofit/>
          </a:bodyPr>
          <a:lstStyle/>
          <a:p>
            <a:pPr algn="ctr"/>
            <a:r>
              <a:rPr lang="uk-UA" sz="2000" dirty="0" smtClean="0">
                <a:latin typeface="Book Antiqua" pitchFamily="18" charset="0"/>
              </a:rPr>
              <a:t>ОПЦІЯ 2.4. «Охорона здоров’я» </a:t>
            </a:r>
            <a:br>
              <a:rPr lang="uk-UA" sz="2000" dirty="0" smtClean="0">
                <a:latin typeface="Book Antiqua" pitchFamily="18" charset="0"/>
              </a:rPr>
            </a:br>
            <a:r>
              <a:rPr lang="uk-UA" sz="2000" dirty="0" smtClean="0">
                <a:latin typeface="Book Antiqua" pitchFamily="18" charset="0"/>
              </a:rPr>
              <a:t>Багатопрофільна медична допомога (звичайний стаціонар) </a:t>
            </a:r>
            <a:br>
              <a:rPr lang="uk-UA" sz="2000" dirty="0" smtClean="0">
                <a:latin typeface="Book Antiqua" pitchFamily="18" charset="0"/>
              </a:rPr>
            </a:br>
            <a:endParaRPr lang="ru-RU" sz="2000" dirty="0">
              <a:latin typeface="Book Antiqua" pitchFamily="18" charset="0"/>
            </a:endParaRPr>
          </a:p>
        </p:txBody>
      </p:sp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0" y="1071546"/>
            <a:ext cx="914400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uk-UA" dirty="0">
                <a:solidFill>
                  <a:srgbClr val="FF0000"/>
                </a:solidFill>
                <a:latin typeface="Book Antiqua" pitchFamily="18" charset="0"/>
              </a:rPr>
              <a:t>Під дослідження були взяті </a:t>
            </a:r>
            <a:r>
              <a:rPr lang="uk-UA" dirty="0" smtClean="0">
                <a:solidFill>
                  <a:srgbClr val="FF0000"/>
                </a:solidFill>
                <a:latin typeface="Book Antiqua" pitchFamily="18" charset="0"/>
              </a:rPr>
              <a:t>переліки показників:</a:t>
            </a:r>
          </a:p>
          <a:p>
            <a:r>
              <a:rPr lang="uk-UA" dirty="0" smtClean="0">
                <a:latin typeface="Book Antiqua" pitchFamily="18" charset="0"/>
              </a:rPr>
              <a:t>- затрат </a:t>
            </a:r>
            <a:r>
              <a:rPr lang="uk-UA" dirty="0">
                <a:latin typeface="Book Antiqua" pitchFamily="18" charset="0"/>
              </a:rPr>
              <a:t>(кількість лікарів відповідних установ), </a:t>
            </a:r>
            <a:endParaRPr lang="uk-UA" dirty="0" smtClean="0">
              <a:latin typeface="Book Antiqua" pitchFamily="18" charset="0"/>
            </a:endParaRPr>
          </a:p>
          <a:p>
            <a:r>
              <a:rPr lang="uk-UA" dirty="0" smtClean="0">
                <a:latin typeface="Book Antiqua" pitchFamily="18" charset="0"/>
              </a:rPr>
              <a:t>- продукту </a:t>
            </a:r>
            <a:r>
              <a:rPr lang="uk-UA" dirty="0">
                <a:latin typeface="Book Antiqua" pitchFamily="18" charset="0"/>
              </a:rPr>
              <a:t>(кількість прикріпленого населення, кількість пролікованих хворих), </a:t>
            </a:r>
            <a:endParaRPr lang="uk-UA" dirty="0" smtClean="0">
              <a:latin typeface="Book Antiqua" pitchFamily="18" charset="0"/>
            </a:endParaRPr>
          </a:p>
          <a:p>
            <a:pPr algn="just">
              <a:buFontTx/>
              <a:buChar char="-"/>
            </a:pPr>
            <a:r>
              <a:rPr lang="uk-UA" dirty="0" smtClean="0">
                <a:latin typeface="Book Antiqua" pitchFamily="18" charset="0"/>
              </a:rPr>
              <a:t>ефективності </a:t>
            </a:r>
            <a:r>
              <a:rPr lang="uk-UA" dirty="0">
                <a:latin typeface="Book Antiqua" pitchFamily="18" charset="0"/>
              </a:rPr>
              <a:t>(завантаженість ліжкового фонду у звичайних стаціонарах, середня тривалість лікування в стаціонарі одного хворого, </a:t>
            </a:r>
            <a:r>
              <a:rPr lang="uk-UA" dirty="0" smtClean="0">
                <a:latin typeface="Book Antiqua" pitchFamily="18" charset="0"/>
              </a:rPr>
              <a:t>кількість </a:t>
            </a:r>
            <a:r>
              <a:rPr lang="uk-UA" dirty="0">
                <a:latin typeface="Book Antiqua" pitchFamily="18" charset="0"/>
              </a:rPr>
              <a:t>прикріпленого населення на 1 лікаря, середня кількість відвідування на 1 лікаря, вартість лікування 1 хворого </a:t>
            </a:r>
            <a:r>
              <a:rPr lang="uk-UA" dirty="0" smtClean="0">
                <a:latin typeface="Book Antiqua" pitchFamily="18" charset="0"/>
              </a:rPr>
              <a:t>- розрахунково</a:t>
            </a:r>
            <a:r>
              <a:rPr lang="uk-UA" dirty="0">
                <a:latin typeface="Book Antiqua" pitchFamily="18" charset="0"/>
              </a:rPr>
              <a:t>). </a:t>
            </a:r>
            <a:endParaRPr lang="uk-UA" dirty="0" smtClean="0">
              <a:latin typeface="Book Antiqua" pitchFamily="18" charset="0"/>
            </a:endParaRPr>
          </a:p>
          <a:p>
            <a:endParaRPr lang="uk-UA" dirty="0" smtClean="0">
              <a:latin typeface="Book Antiqua" pitchFamily="18" charset="0"/>
            </a:endParaRPr>
          </a:p>
          <a:p>
            <a:endParaRPr lang="uk-UA" dirty="0">
              <a:latin typeface="Book Antiqua" pitchFamily="18" charset="0"/>
            </a:endParaRPr>
          </a:p>
          <a:p>
            <a:pPr algn="just"/>
            <a:r>
              <a:rPr lang="uk-UA" dirty="0" smtClean="0">
                <a:latin typeface="Book Antiqua" pitchFamily="18" charset="0"/>
              </a:rPr>
              <a:t>Для </a:t>
            </a:r>
            <a:r>
              <a:rPr lang="uk-UA" dirty="0">
                <a:latin typeface="Book Antiqua" pitchFamily="18" charset="0"/>
              </a:rPr>
              <a:t>більш точного аналізу ефективності бюджетних видатків по означеній галузі додатково були вивчені матеріали не тільки пулу досліджувальних громад а й інших ОТГ та міст обласного значення України різних регіонів</a:t>
            </a:r>
            <a:endParaRPr lang="ru-RU" dirty="0">
              <a:latin typeface="Book Antiqua" pitchFamily="18" charset="0"/>
            </a:endParaRPr>
          </a:p>
          <a:p>
            <a:endParaRPr lang="ru-RU" dirty="0">
              <a:latin typeface="Book Antiqua" pitchFamily="18" charset="0"/>
            </a:endParaRPr>
          </a:p>
          <a:p>
            <a:endParaRPr lang="uk-UA" dirty="0">
              <a:latin typeface="Book Antiqua" pitchFamily="18" charset="0"/>
            </a:endParaRPr>
          </a:p>
          <a:p>
            <a:endParaRPr lang="ru-RU" dirty="0">
              <a:latin typeface="Book Antiqua" pitchFamily="18" charset="0"/>
            </a:endParaRPr>
          </a:p>
          <a:p>
            <a:endParaRPr lang="ru-RU" dirty="0"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Autofit/>
          </a:bodyPr>
          <a:lstStyle/>
          <a:p>
            <a:pPr algn="ctr"/>
            <a:r>
              <a:rPr lang="uk-UA" sz="2000" dirty="0" smtClean="0">
                <a:latin typeface="Book Antiqua" pitchFamily="18" charset="0"/>
              </a:rPr>
              <a:t>ОПЦІЯ 2.4. «Охорона здоров’я» </a:t>
            </a:r>
            <a:br>
              <a:rPr lang="uk-UA" sz="2000" dirty="0" smtClean="0">
                <a:latin typeface="Book Antiqua" pitchFamily="18" charset="0"/>
              </a:rPr>
            </a:br>
            <a:r>
              <a:rPr lang="uk-UA" sz="2000" dirty="0" smtClean="0">
                <a:latin typeface="Book Antiqua" pitchFamily="18" charset="0"/>
              </a:rPr>
              <a:t>Багатопрофільна медична допомога (звичайний стаціонар) </a:t>
            </a:r>
            <a:br>
              <a:rPr lang="uk-UA" sz="2000" dirty="0" smtClean="0">
                <a:latin typeface="Book Antiqua" pitchFamily="18" charset="0"/>
              </a:rPr>
            </a:br>
            <a:endParaRPr lang="ru-RU" sz="2000" dirty="0">
              <a:latin typeface="Book Antiqua" pitchFamily="18" charset="0"/>
            </a:endParaRPr>
          </a:p>
        </p:txBody>
      </p:sp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0" y="1071546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lang="uk-UA" sz="1400" dirty="0" smtClean="0">
                <a:solidFill>
                  <a:srgbClr val="FF0000"/>
                </a:solidFill>
                <a:latin typeface="Book Antiqua" pitchFamily="18" charset="0"/>
              </a:rPr>
              <a:t>Завантаженості </a:t>
            </a:r>
            <a:r>
              <a:rPr lang="uk-UA" sz="1400" dirty="0">
                <a:solidFill>
                  <a:srgbClr val="FF0000"/>
                </a:solidFill>
                <a:latin typeface="Book Antiqua" pitchFamily="18" charset="0"/>
              </a:rPr>
              <a:t>ліжкового фонду у звичайних стаціонарах  та середня тривалість лікування в стаціонарі одного хворого за </a:t>
            </a:r>
            <a:r>
              <a:rPr lang="uk-UA" sz="1400" dirty="0" smtClean="0">
                <a:solidFill>
                  <a:srgbClr val="FF0000"/>
                </a:solidFill>
                <a:latin typeface="Book Antiqua" pitchFamily="18" charset="0"/>
              </a:rPr>
              <a:t>2017р</a:t>
            </a:r>
            <a:endParaRPr lang="ru-RU" sz="1400" dirty="0">
              <a:solidFill>
                <a:srgbClr val="FF0000"/>
              </a:solidFill>
              <a:latin typeface="Book Antiqua" pitchFamily="18" charset="0"/>
            </a:endParaRPr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285720" y="1630096"/>
          <a:ext cx="8572560" cy="4799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Autofit/>
          </a:bodyPr>
          <a:lstStyle/>
          <a:p>
            <a:pPr algn="ctr"/>
            <a:r>
              <a:rPr lang="uk-UA" sz="2000" dirty="0" smtClean="0">
                <a:latin typeface="Book Antiqua" pitchFamily="18" charset="0"/>
              </a:rPr>
              <a:t>ОПЦІЯ 2.4. «Охорона здоров’я» </a:t>
            </a:r>
            <a:br>
              <a:rPr lang="uk-UA" sz="2000" dirty="0" smtClean="0">
                <a:latin typeface="Book Antiqua" pitchFamily="18" charset="0"/>
              </a:rPr>
            </a:br>
            <a:r>
              <a:rPr lang="uk-UA" sz="2000" dirty="0" smtClean="0">
                <a:latin typeface="Book Antiqua" pitchFamily="18" charset="0"/>
              </a:rPr>
              <a:t>Багатопрофільна медична допомога (звичайний стаціонар) </a:t>
            </a:r>
            <a:br>
              <a:rPr lang="uk-UA" sz="2000" dirty="0" smtClean="0">
                <a:latin typeface="Book Antiqua" pitchFamily="18" charset="0"/>
              </a:rPr>
            </a:br>
            <a:endParaRPr lang="ru-RU" sz="2000" dirty="0">
              <a:latin typeface="Book Antiqua" pitchFamily="18" charset="0"/>
            </a:endParaRPr>
          </a:p>
        </p:txBody>
      </p:sp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0" y="1071546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lang="uk-UA" sz="1400" dirty="0">
                <a:solidFill>
                  <a:srgbClr val="FF0000"/>
                </a:solidFill>
                <a:latin typeface="Book Antiqua" pitchFamily="18" charset="0"/>
              </a:rPr>
              <a:t>Кількість пролікованого населення в 2017р, тис. осіб у відповідності до кількості прикріпленого населення по громадах </a:t>
            </a:r>
            <a:r>
              <a:rPr lang="uk-UA" sz="1400" dirty="0" smtClean="0">
                <a:solidFill>
                  <a:srgbClr val="FF0000"/>
                </a:solidFill>
                <a:latin typeface="Book Antiqua" pitchFamily="18" charset="0"/>
              </a:rPr>
              <a:t>складає</a:t>
            </a:r>
            <a:endParaRPr lang="ru-RU" sz="1400" dirty="0">
              <a:solidFill>
                <a:srgbClr val="FF0000"/>
              </a:solidFill>
              <a:latin typeface="Book Antiqua" pitchFamily="18" charset="0"/>
            </a:endParaRPr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0" y="1714488"/>
          <a:ext cx="8858280" cy="47863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Autofit/>
          </a:bodyPr>
          <a:lstStyle/>
          <a:p>
            <a:pPr algn="ctr"/>
            <a:r>
              <a:rPr lang="uk-UA" sz="2000" dirty="0" smtClean="0">
                <a:latin typeface="Book Antiqua" pitchFamily="18" charset="0"/>
              </a:rPr>
              <a:t>ОПЦІЯ 2.4. «Охорона здоров’я» </a:t>
            </a:r>
            <a:br>
              <a:rPr lang="uk-UA" sz="2000" dirty="0" smtClean="0">
                <a:latin typeface="Book Antiqua" pitchFamily="18" charset="0"/>
              </a:rPr>
            </a:br>
            <a:r>
              <a:rPr lang="uk-UA" sz="2000" dirty="0" smtClean="0"/>
              <a:t>Багатопрофільна медична допомога (звичайний стаціонар)</a:t>
            </a:r>
            <a:r>
              <a:rPr lang="uk-UA" sz="2000" dirty="0" smtClean="0">
                <a:latin typeface="Book Antiqua" pitchFamily="18" charset="0"/>
              </a:rPr>
              <a:t> </a:t>
            </a:r>
            <a:br>
              <a:rPr lang="uk-UA" sz="2000" dirty="0" smtClean="0">
                <a:latin typeface="Book Antiqua" pitchFamily="18" charset="0"/>
              </a:rPr>
            </a:br>
            <a:endParaRPr lang="ru-RU" sz="2000" dirty="0">
              <a:latin typeface="Book Antiqua" pitchFamily="18" charset="0"/>
            </a:endParaRPr>
          </a:p>
        </p:txBody>
      </p:sp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0" y="1071546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lang="uk-UA" sz="1400" dirty="0">
                <a:solidFill>
                  <a:srgbClr val="FF0000"/>
                </a:solidFill>
                <a:latin typeface="Book Antiqua" pitchFamily="18" charset="0"/>
              </a:rPr>
              <a:t>Кількість пролікованого населення в 2017р, тис. осіб у відповідності до кількості прикріпленого населення по громадах </a:t>
            </a:r>
            <a:r>
              <a:rPr lang="uk-UA" sz="1400" dirty="0" smtClean="0">
                <a:solidFill>
                  <a:srgbClr val="FF0000"/>
                </a:solidFill>
                <a:latin typeface="Book Antiqua" pitchFamily="18" charset="0"/>
              </a:rPr>
              <a:t>в процентному виразі</a:t>
            </a:r>
            <a:endParaRPr lang="ru-RU" sz="1400" dirty="0">
              <a:solidFill>
                <a:srgbClr val="FF0000"/>
              </a:solidFill>
              <a:latin typeface="Book Antiqua" pitchFamily="18" charset="0"/>
            </a:endParaRPr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1071538" y="1684324"/>
          <a:ext cx="6574154" cy="46021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Autofit/>
          </a:bodyPr>
          <a:lstStyle/>
          <a:p>
            <a:pPr algn="ctr"/>
            <a:r>
              <a:rPr lang="uk-UA" sz="2000" dirty="0" smtClean="0">
                <a:latin typeface="Book Antiqua" pitchFamily="18" charset="0"/>
              </a:rPr>
              <a:t>ОПЦІЯ 2.4. «Охорона здоров’я» </a:t>
            </a:r>
            <a:br>
              <a:rPr lang="uk-UA" sz="2000" dirty="0" smtClean="0">
                <a:latin typeface="Book Antiqua" pitchFamily="18" charset="0"/>
              </a:rPr>
            </a:br>
            <a:r>
              <a:rPr lang="uk-UA" sz="2000" dirty="0" smtClean="0">
                <a:latin typeface="Book Antiqua" pitchFamily="18" charset="0"/>
              </a:rPr>
              <a:t>Багатопрофільна медична допомога (звичайний стаціонар) </a:t>
            </a:r>
            <a:br>
              <a:rPr lang="uk-UA" sz="2000" dirty="0" smtClean="0">
                <a:latin typeface="Book Antiqua" pitchFamily="18" charset="0"/>
              </a:rPr>
            </a:br>
            <a:endParaRPr lang="ru-RU" sz="2000" dirty="0">
              <a:latin typeface="Book Antiqua" pitchFamily="18" charset="0"/>
            </a:endParaRPr>
          </a:p>
        </p:txBody>
      </p:sp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0" y="1071546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lang="uk-UA" sz="1400" dirty="0">
                <a:solidFill>
                  <a:srgbClr val="FF0000"/>
                </a:solidFill>
                <a:latin typeface="Book Antiqua" pitchFamily="18" charset="0"/>
              </a:rPr>
              <a:t>Кількість прикріпленого населення на 1 лікаря в громадах  складає :</a:t>
            </a:r>
            <a:endParaRPr lang="ru-RU" sz="1400" dirty="0">
              <a:solidFill>
                <a:srgbClr val="FF0000"/>
              </a:solidFill>
              <a:latin typeface="Book Antiqua" pitchFamily="18" charset="0"/>
            </a:endParaRPr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857224" y="1357298"/>
          <a:ext cx="8286776" cy="58482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Autofit/>
          </a:bodyPr>
          <a:lstStyle/>
          <a:p>
            <a:pPr algn="ctr"/>
            <a:r>
              <a:rPr lang="uk-UA" sz="2000" dirty="0" smtClean="0">
                <a:latin typeface="Book Antiqua" pitchFamily="18" charset="0"/>
              </a:rPr>
              <a:t>ОПЦІЯ 2.4. «Охорона здоров’я» </a:t>
            </a:r>
            <a:br>
              <a:rPr lang="uk-UA" sz="2000" dirty="0" smtClean="0">
                <a:latin typeface="Book Antiqua" pitchFamily="18" charset="0"/>
              </a:rPr>
            </a:br>
            <a:r>
              <a:rPr lang="uk-UA" sz="2000" dirty="0" smtClean="0">
                <a:latin typeface="Book Antiqua" pitchFamily="18" charset="0"/>
              </a:rPr>
              <a:t>Багатопрофільна медична допомога (звичайний стаціонар) </a:t>
            </a:r>
            <a:br>
              <a:rPr lang="uk-UA" sz="2000" dirty="0" smtClean="0">
                <a:latin typeface="Book Antiqua" pitchFamily="18" charset="0"/>
              </a:rPr>
            </a:br>
            <a:endParaRPr lang="ru-RU" sz="2000" dirty="0">
              <a:latin typeface="Book Antiqua" pitchFamily="18" charset="0"/>
            </a:endParaRPr>
          </a:p>
        </p:txBody>
      </p:sp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0" y="1071546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lang="uk-UA" sz="1400" dirty="0">
                <a:solidFill>
                  <a:srgbClr val="FF0000"/>
                </a:solidFill>
                <a:latin typeface="Book Antiqua" pitchFamily="18" charset="0"/>
              </a:rPr>
              <a:t>Вартість  лікування 1 </a:t>
            </a:r>
            <a:r>
              <a:rPr lang="uk-UA" sz="1400" dirty="0" smtClean="0">
                <a:solidFill>
                  <a:srgbClr val="FF0000"/>
                </a:solidFill>
                <a:latin typeface="Book Antiqua" pitchFamily="18" charset="0"/>
              </a:rPr>
              <a:t>хворого, </a:t>
            </a:r>
            <a:r>
              <a:rPr lang="uk-UA" sz="1400" dirty="0">
                <a:solidFill>
                  <a:srgbClr val="FF0000"/>
                </a:solidFill>
                <a:latin typeface="Book Antiqua" pitchFamily="18" charset="0"/>
              </a:rPr>
              <a:t>грн. в 2017р складає:</a:t>
            </a:r>
            <a:endParaRPr lang="ru-RU" sz="1400" dirty="0">
              <a:solidFill>
                <a:srgbClr val="FF0000"/>
              </a:solidFill>
              <a:latin typeface="Book Antiqua" pitchFamily="18" charset="0"/>
            </a:endParaRPr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714348" y="1500174"/>
          <a:ext cx="7858180" cy="47149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Autofit/>
          </a:bodyPr>
          <a:lstStyle/>
          <a:p>
            <a:pPr algn="ctr"/>
            <a:r>
              <a:rPr lang="uk-UA" sz="2000" dirty="0" smtClean="0">
                <a:latin typeface="Book Antiqua" pitchFamily="18" charset="0"/>
              </a:rPr>
              <a:t>ОПЦІЯ 2.4. «Охорона здоров’я» </a:t>
            </a:r>
            <a:br>
              <a:rPr lang="uk-UA" sz="2000" dirty="0" smtClean="0">
                <a:latin typeface="Book Antiqua" pitchFamily="18" charset="0"/>
              </a:rPr>
            </a:br>
            <a:r>
              <a:rPr lang="uk-UA" sz="2000" dirty="0" smtClean="0">
                <a:latin typeface="Book Antiqua" pitchFamily="18" charset="0"/>
              </a:rPr>
              <a:t>Багатопрофільна медична допомога (звичайний стаціонар) </a:t>
            </a:r>
            <a:br>
              <a:rPr lang="uk-UA" sz="2000" dirty="0" smtClean="0">
                <a:latin typeface="Book Antiqua" pitchFamily="18" charset="0"/>
              </a:rPr>
            </a:br>
            <a:endParaRPr lang="ru-RU" sz="2000" dirty="0">
              <a:latin typeface="Book Antiqua" pitchFamily="18" charset="0"/>
            </a:endParaRPr>
          </a:p>
        </p:txBody>
      </p:sp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0" y="1071546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lang="uk-UA" sz="1400" dirty="0" smtClean="0">
                <a:solidFill>
                  <a:srgbClr val="FF0000"/>
                </a:solidFill>
                <a:latin typeface="Book Antiqua" pitchFamily="18" charset="0"/>
              </a:rPr>
              <a:t>Коментарі</a:t>
            </a:r>
            <a:endParaRPr lang="ru-RU" sz="1400" dirty="0">
              <a:solidFill>
                <a:srgbClr val="FF0000"/>
              </a:solidFill>
              <a:latin typeface="Book Antiqua" pitchFamily="18" charset="0"/>
            </a:endParaRPr>
          </a:p>
        </p:txBody>
      </p:sp>
      <p:sp>
        <p:nvSpPr>
          <p:cNvPr id="40961" name="Rectangle 1"/>
          <p:cNvSpPr>
            <a:spLocks noChangeArrowheads="1"/>
          </p:cNvSpPr>
          <p:nvPr/>
        </p:nvSpPr>
        <p:spPr bwMode="auto">
          <a:xfrm>
            <a:off x="899592" y="1556792"/>
            <a:ext cx="7776864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uk-UA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</a:rPr>
              <a:t>1. Серед міст обласного значення пулу дослідження «найдешевше» лікування 1 хворого в стаціонарі обходиться бюджету міста Вознесенська (575,09грн). Найдорожче лікують в м. Дніпро (4985,22грн)</a:t>
            </a:r>
            <a:endParaRPr kumimoji="0" lang="ru-RU" sz="1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 Antiqua" pitchFamily="18" charset="0"/>
              <a:cs typeface="Arial" pitchFamily="34" charset="0"/>
            </a:endParaRPr>
          </a:p>
        </p:txBody>
      </p:sp>
      <p:pic>
        <p:nvPicPr>
          <p:cNvPr id="2050" name="Picture 2" descr="d:\TZ\ПроектыФРГН2003-08\Текущие\Посольство Ве. Британии 2018-19\2 этап\14.11.2018\картинки\karikatura-medicina-platnaya-i-besplatnaya_(sergey-korsun)_2072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2780928"/>
            <a:ext cx="3874839" cy="3022374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467544" y="3068960"/>
            <a:ext cx="389694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1500" dirty="0" smtClean="0">
                <a:solidFill>
                  <a:prstClr val="black"/>
                </a:solidFill>
                <a:latin typeface="Book Antiqua" pitchFamily="18" charset="0"/>
                <a:ea typeface="Calibri" pitchFamily="34" charset="0"/>
                <a:cs typeface="Times New Roman" pitchFamily="18" charset="0"/>
              </a:rPr>
              <a:t>В тому ж Вознесенську найбистріше лікують хворих : середня тривалість лікування 1 хворого в цьому місті також найнижча. </a:t>
            </a:r>
            <a:r>
              <a:rPr lang="uk-UA" sz="1500" dirty="0" smtClean="0">
                <a:solidFill>
                  <a:srgbClr val="000000"/>
                </a:solidFill>
                <a:latin typeface="Book Antiqua" pitchFamily="18" charset="0"/>
                <a:ea typeface="Calibri" pitchFamily="34" charset="0"/>
                <a:cs typeface="Calibri" pitchFamily="34" charset="0"/>
              </a:rPr>
              <a:t>Кількість пролікованого населення, у відповідності до кількості прикріпленого населення в цьому місті найвища ніж у інших громад пулу. </a:t>
            </a:r>
            <a:r>
              <a:rPr lang="uk-UA" sz="1500" dirty="0" smtClean="0">
                <a:solidFill>
                  <a:prstClr val="black"/>
                </a:solidFill>
                <a:latin typeface="Book Antiqua" pitchFamily="18" charset="0"/>
                <a:ea typeface="Calibri" pitchFamily="34" charset="0"/>
                <a:cs typeface="Times New Roman" pitchFamily="18" charset="0"/>
              </a:rPr>
              <a:t>Варто замислитись над якістю лікування. </a:t>
            </a:r>
            <a:endParaRPr lang="ru-RU" sz="1500" dirty="0" smtClean="0">
              <a:solidFill>
                <a:prstClr val="black"/>
              </a:solidFill>
              <a:latin typeface="Book Antiqua" pitchFamily="18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200" dirty="0" smtClean="0">
                <a:latin typeface="Book Antiqua" pitchFamily="18" charset="0"/>
              </a:rPr>
              <a:t> </a:t>
            </a:r>
            <a:r>
              <a:rPr lang="uk-UA" sz="2200" dirty="0" smtClean="0">
                <a:latin typeface="Book Antiqua" pitchFamily="18" charset="0"/>
              </a:rPr>
              <a:t>16 місцевих бюджетів міст обласного значення та ОТГ </a:t>
            </a:r>
          </a:p>
          <a:p>
            <a:pPr>
              <a:buFontTx/>
              <a:buChar char="-"/>
            </a:pPr>
            <a:r>
              <a:rPr lang="uk-UA" sz="2200" dirty="0" smtClean="0">
                <a:latin typeface="Book Antiqua" pitchFamily="18" charset="0"/>
              </a:rPr>
              <a:t>Миколаївської області (м. Миколаїв, Вознесенськ, Воскресенська селищна ОТГ, Баштанська міська ОТГ), </a:t>
            </a:r>
          </a:p>
          <a:p>
            <a:pPr>
              <a:buFontTx/>
              <a:buChar char="-"/>
            </a:pPr>
            <a:r>
              <a:rPr lang="uk-UA" sz="2200" dirty="0" smtClean="0">
                <a:latin typeface="Book Antiqua" pitchFamily="18" charset="0"/>
              </a:rPr>
              <a:t>Херсонської області (м. Херсон, Каховка, </a:t>
            </a:r>
            <a:r>
              <a:rPr lang="uk-UA" sz="2200" dirty="0" err="1" smtClean="0">
                <a:latin typeface="Book Antiqua" pitchFamily="18" charset="0"/>
              </a:rPr>
              <a:t>Присивська</a:t>
            </a:r>
            <a:r>
              <a:rPr lang="uk-UA" sz="2200" dirty="0" smtClean="0">
                <a:latin typeface="Book Antiqua" pitchFamily="18" charset="0"/>
              </a:rPr>
              <a:t> ОТГ, В.</a:t>
            </a:r>
            <a:r>
              <a:rPr lang="uk-UA" sz="2200" dirty="0" err="1" smtClean="0">
                <a:latin typeface="Book Antiqua" pitchFamily="18" charset="0"/>
              </a:rPr>
              <a:t>Копанівська</a:t>
            </a:r>
            <a:r>
              <a:rPr lang="uk-UA" sz="2200" dirty="0" smtClean="0">
                <a:latin typeface="Book Antiqua" pitchFamily="18" charset="0"/>
              </a:rPr>
              <a:t> ОТГ) </a:t>
            </a:r>
          </a:p>
          <a:p>
            <a:pPr>
              <a:buFontTx/>
              <a:buChar char="-"/>
            </a:pPr>
            <a:r>
              <a:rPr lang="uk-UA" sz="2200" dirty="0" smtClean="0">
                <a:latin typeface="Book Antiqua" pitchFamily="18" charset="0"/>
              </a:rPr>
              <a:t>Дніпропетровської області (м. Дніпро, </a:t>
            </a:r>
            <a:r>
              <a:rPr lang="uk-UA" sz="2200" dirty="0" err="1" smtClean="0">
                <a:latin typeface="Book Antiqua" pitchFamily="18" charset="0"/>
              </a:rPr>
              <a:t>Томаковська</a:t>
            </a:r>
            <a:r>
              <a:rPr lang="uk-UA" sz="2200" dirty="0" smtClean="0">
                <a:latin typeface="Book Antiqua" pitchFamily="18" charset="0"/>
              </a:rPr>
              <a:t> ОТГ, </a:t>
            </a:r>
            <a:r>
              <a:rPr lang="uk-UA" sz="2200" dirty="0" err="1" smtClean="0">
                <a:latin typeface="Book Antiqua" pitchFamily="18" charset="0"/>
              </a:rPr>
              <a:t>Могілівська</a:t>
            </a:r>
            <a:r>
              <a:rPr lang="uk-UA" sz="2200" dirty="0" smtClean="0">
                <a:latin typeface="Book Antiqua" pitchFamily="18" charset="0"/>
              </a:rPr>
              <a:t> ОТГ, </a:t>
            </a:r>
            <a:r>
              <a:rPr lang="uk-UA" sz="2200" dirty="0" err="1" smtClean="0">
                <a:latin typeface="Book Antiqua" pitchFamily="18" charset="0"/>
              </a:rPr>
              <a:t>Новоолександрівська</a:t>
            </a:r>
            <a:r>
              <a:rPr lang="uk-UA" sz="2200" dirty="0" smtClean="0">
                <a:latin typeface="Book Antiqua" pitchFamily="18" charset="0"/>
              </a:rPr>
              <a:t> ОТГ), </a:t>
            </a:r>
          </a:p>
          <a:p>
            <a:pPr>
              <a:buFontTx/>
              <a:buChar char="-"/>
            </a:pPr>
            <a:r>
              <a:rPr lang="uk-UA" sz="2200" dirty="0" smtClean="0">
                <a:latin typeface="Book Antiqua" pitchFamily="18" charset="0"/>
              </a:rPr>
              <a:t>Луганської області (м. </a:t>
            </a:r>
            <a:r>
              <a:rPr lang="uk-UA" sz="2200" dirty="0" err="1" smtClean="0">
                <a:latin typeface="Book Antiqua" pitchFamily="18" charset="0"/>
              </a:rPr>
              <a:t>Северодонецьк</a:t>
            </a:r>
            <a:r>
              <a:rPr lang="uk-UA" sz="2200" dirty="0" smtClean="0">
                <a:latin typeface="Book Antiqua" pitchFamily="18" charset="0"/>
              </a:rPr>
              <a:t>, Рубіжне, Лисичанськ, </a:t>
            </a:r>
            <a:r>
              <a:rPr lang="uk-UA" sz="2200" dirty="0" err="1" smtClean="0">
                <a:latin typeface="Book Antiqua" pitchFamily="18" charset="0"/>
              </a:rPr>
              <a:t>Новопсковська</a:t>
            </a:r>
            <a:r>
              <a:rPr lang="uk-UA" sz="2200" dirty="0" smtClean="0">
                <a:latin typeface="Book Antiqua" pitchFamily="18" charset="0"/>
              </a:rPr>
              <a:t> ОТГ)</a:t>
            </a:r>
            <a:endParaRPr lang="ru-RU" sz="2200" dirty="0" smtClean="0">
              <a:latin typeface="Book Antiqua" pitchFamily="18" charset="0"/>
            </a:endParaRPr>
          </a:p>
          <a:p>
            <a:endParaRPr lang="ru-RU" sz="2200" dirty="0">
              <a:latin typeface="Book Antiqua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000" dirty="0" smtClean="0">
                <a:latin typeface="Book Antiqua" pitchFamily="18" charset="0"/>
              </a:rPr>
              <a:t>Об’єкти аудиту.</a:t>
            </a:r>
            <a:endParaRPr lang="ru-RU" sz="3000" dirty="0">
              <a:latin typeface="Book Antiqua" pitchFamily="18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Autofit/>
          </a:bodyPr>
          <a:lstStyle/>
          <a:p>
            <a:pPr algn="ctr"/>
            <a:r>
              <a:rPr lang="uk-UA" sz="2000" dirty="0" smtClean="0">
                <a:latin typeface="Book Antiqua" pitchFamily="18" charset="0"/>
              </a:rPr>
              <a:t>ОПЦІЯ 2.4. «Охорона здоров’я» </a:t>
            </a:r>
            <a:br>
              <a:rPr lang="uk-UA" sz="2000" dirty="0" smtClean="0">
                <a:latin typeface="Book Antiqua" pitchFamily="18" charset="0"/>
              </a:rPr>
            </a:br>
            <a:r>
              <a:rPr lang="uk-UA" sz="2000" dirty="0" smtClean="0">
                <a:latin typeface="Book Antiqua" pitchFamily="18" charset="0"/>
              </a:rPr>
              <a:t>Первинна медична допомога</a:t>
            </a:r>
            <a:endParaRPr lang="ru-RU" sz="2000" dirty="0">
              <a:latin typeface="Book Antiqua" pitchFamily="18" charset="0"/>
            </a:endParaRPr>
          </a:p>
        </p:txBody>
      </p:sp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0" y="1071546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lang="uk-UA" sz="1400" dirty="0">
                <a:solidFill>
                  <a:srgbClr val="FF0000"/>
                </a:solidFill>
                <a:latin typeface="Book Antiqua" pitchFamily="18" charset="0"/>
              </a:rPr>
              <a:t>Навантаження на 1 лікаря (прикріплене </a:t>
            </a:r>
            <a:r>
              <a:rPr lang="uk-UA" sz="1400" dirty="0" smtClean="0">
                <a:solidFill>
                  <a:srgbClr val="FF0000"/>
                </a:solidFill>
                <a:latin typeface="Book Antiqua" pitchFamily="18" charset="0"/>
              </a:rPr>
              <a:t>населення)</a:t>
            </a:r>
            <a:endParaRPr lang="ru-RU" sz="1400" dirty="0">
              <a:solidFill>
                <a:srgbClr val="FF0000"/>
              </a:solidFill>
              <a:latin typeface="Book Antiqua" pitchFamily="18" charset="0"/>
            </a:endParaRPr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428596" y="1571612"/>
          <a:ext cx="8715404" cy="47149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Autofit/>
          </a:bodyPr>
          <a:lstStyle/>
          <a:p>
            <a:pPr algn="ctr"/>
            <a:r>
              <a:rPr lang="uk-UA" sz="2000" dirty="0" smtClean="0">
                <a:latin typeface="Book Antiqua" pitchFamily="18" charset="0"/>
              </a:rPr>
              <a:t>ОПЦІЯ 2.4. «Охорона здоров’я» </a:t>
            </a:r>
            <a:br>
              <a:rPr lang="uk-UA" sz="2000" dirty="0" smtClean="0">
                <a:latin typeface="Book Antiqua" pitchFamily="18" charset="0"/>
              </a:rPr>
            </a:br>
            <a:r>
              <a:rPr lang="uk-UA" sz="2000" dirty="0" smtClean="0"/>
              <a:t>Первинна медична допомога</a:t>
            </a:r>
            <a:endParaRPr lang="ru-RU" sz="2000" dirty="0">
              <a:latin typeface="Book Antiqua" pitchFamily="18" charset="0"/>
            </a:endParaRPr>
          </a:p>
        </p:txBody>
      </p:sp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0" y="1071546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lang="uk-UA" sz="1400" dirty="0">
                <a:solidFill>
                  <a:srgbClr val="FF0000"/>
                </a:solidFill>
                <a:latin typeface="Book Antiqua" pitchFamily="18" charset="0"/>
              </a:rPr>
              <a:t>Навантаження на 1 лікаря </a:t>
            </a:r>
            <a:r>
              <a:rPr lang="uk-UA" sz="1400" dirty="0" smtClean="0">
                <a:solidFill>
                  <a:srgbClr val="FF0000"/>
                </a:solidFill>
                <a:latin typeface="Book Antiqua" pitchFamily="18" charset="0"/>
              </a:rPr>
              <a:t>(кількість </a:t>
            </a:r>
            <a:r>
              <a:rPr lang="uk-UA" sz="1400" dirty="0">
                <a:solidFill>
                  <a:srgbClr val="FF0000"/>
                </a:solidFill>
                <a:latin typeface="Book Antiqua" pitchFamily="18" charset="0"/>
              </a:rPr>
              <a:t>пролікованих хворих/лікарських відвідувань, тис. осіб, та </a:t>
            </a:r>
            <a:r>
              <a:rPr lang="uk-UA" sz="1400" dirty="0" smtClean="0">
                <a:solidFill>
                  <a:srgbClr val="FF0000"/>
                </a:solidFill>
                <a:latin typeface="Book Antiqua" pitchFamily="18" charset="0"/>
              </a:rPr>
              <a:t>середня кількість </a:t>
            </a:r>
            <a:r>
              <a:rPr lang="uk-UA" sz="1400" dirty="0">
                <a:solidFill>
                  <a:srgbClr val="FF0000"/>
                </a:solidFill>
                <a:latin typeface="Book Antiqua" pitchFamily="18" charset="0"/>
              </a:rPr>
              <a:t>відвідувань на 1 штатну посаду лікаря)</a:t>
            </a:r>
            <a:endParaRPr lang="ru-RU" sz="1400" dirty="0">
              <a:solidFill>
                <a:srgbClr val="FF0000"/>
              </a:solidFill>
              <a:latin typeface="Book Antiqua" pitchFamily="18" charset="0"/>
            </a:endParaRPr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1000100" y="1785926"/>
          <a:ext cx="7858180" cy="41324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Autofit/>
          </a:bodyPr>
          <a:lstStyle/>
          <a:p>
            <a:pPr algn="ctr"/>
            <a:r>
              <a:rPr lang="uk-UA" sz="2000" dirty="0" smtClean="0">
                <a:latin typeface="Book Antiqua" pitchFamily="18" charset="0"/>
              </a:rPr>
              <a:t>ОПЦІЯ 2.4. «Охорона здоров’я» </a:t>
            </a:r>
            <a:br>
              <a:rPr lang="uk-UA" sz="2000" dirty="0" smtClean="0">
                <a:latin typeface="Book Antiqua" pitchFamily="18" charset="0"/>
              </a:rPr>
            </a:br>
            <a:r>
              <a:rPr lang="uk-UA" sz="2000" dirty="0" smtClean="0">
                <a:latin typeface="Book Antiqua" pitchFamily="18" charset="0"/>
              </a:rPr>
              <a:t>Первинна медична допомога</a:t>
            </a:r>
            <a:endParaRPr lang="ru-RU" sz="2000" dirty="0">
              <a:latin typeface="Book Antiqua" pitchFamily="18" charset="0"/>
            </a:endParaRPr>
          </a:p>
        </p:txBody>
      </p:sp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0" y="1071546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lang="uk-UA" sz="1400" dirty="0">
                <a:solidFill>
                  <a:srgbClr val="FF0000"/>
                </a:solidFill>
                <a:latin typeface="Book Antiqua" pitchFamily="18" charset="0"/>
              </a:rPr>
              <a:t>Вартість лікування 1 хворого (первинна МСД) в </a:t>
            </a:r>
            <a:r>
              <a:rPr lang="uk-UA" sz="1400" dirty="0" smtClean="0">
                <a:solidFill>
                  <a:srgbClr val="FF0000"/>
                </a:solidFill>
                <a:latin typeface="Book Antiqua" pitchFamily="18" charset="0"/>
              </a:rPr>
              <a:t>2017р, </a:t>
            </a:r>
            <a:r>
              <a:rPr lang="uk-UA" sz="1400" dirty="0" err="1" smtClean="0">
                <a:solidFill>
                  <a:srgbClr val="FF0000"/>
                </a:solidFill>
                <a:latin typeface="Book Antiqua" pitchFamily="18" charset="0"/>
              </a:rPr>
              <a:t>грн</a:t>
            </a:r>
            <a:endParaRPr lang="ru-RU" sz="1400" dirty="0">
              <a:solidFill>
                <a:srgbClr val="FF0000"/>
              </a:solidFill>
              <a:latin typeface="Book Antiqua" pitchFamily="18" charset="0"/>
            </a:endParaRPr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357158" y="928670"/>
          <a:ext cx="8429684" cy="50006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Autofit/>
          </a:bodyPr>
          <a:lstStyle/>
          <a:p>
            <a:pPr algn="ctr"/>
            <a:r>
              <a:rPr lang="uk-UA" sz="2000" dirty="0" smtClean="0">
                <a:latin typeface="Book Antiqua" pitchFamily="18" charset="0"/>
              </a:rPr>
              <a:t>ОПЦІЯ 2.4. «Охорона здоров’я» </a:t>
            </a:r>
            <a:br>
              <a:rPr lang="uk-UA" sz="2000" dirty="0" smtClean="0">
                <a:latin typeface="Book Antiqua" pitchFamily="18" charset="0"/>
              </a:rPr>
            </a:br>
            <a:r>
              <a:rPr lang="uk-UA" sz="2000" dirty="0" smtClean="0">
                <a:latin typeface="Book Antiqua" pitchFamily="18" charset="0"/>
              </a:rPr>
              <a:t>Первинна медична допомога ОСНОВНІ ВИСНОВКИ</a:t>
            </a:r>
            <a:endParaRPr lang="ru-RU" sz="2000" dirty="0">
              <a:latin typeface="Book Antiqua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23528" y="980728"/>
            <a:ext cx="8046789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228600" algn="just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uk-UA" sz="1700" dirty="0" smtClean="0">
                <a:solidFill>
                  <a:srgbClr val="FF0000"/>
                </a:solidFill>
                <a:latin typeface="Book Antiqua" pitchFamily="18" charset="0"/>
                <a:ea typeface="Calibri" pitchFamily="34" charset="0"/>
                <a:cs typeface="Times New Roman" pitchFamily="18" charset="0"/>
              </a:rPr>
              <a:t>Недостовірність даних</a:t>
            </a:r>
          </a:p>
          <a:p>
            <a:pPr marL="228600" lvl="0" indent="-228600" algn="just" fontAlgn="base">
              <a:spcBef>
                <a:spcPct val="0"/>
              </a:spcBef>
              <a:spcAft>
                <a:spcPct val="0"/>
              </a:spcAft>
            </a:pPr>
            <a:r>
              <a:rPr lang="uk-UA" sz="1700" dirty="0" smtClean="0">
                <a:solidFill>
                  <a:prstClr val="black"/>
                </a:solidFill>
                <a:latin typeface="Book Antiqua" pitchFamily="18" charset="0"/>
                <a:ea typeface="Calibri" pitchFamily="34" charset="0"/>
                <a:cs typeface="Times New Roman" pitchFamily="18" charset="0"/>
              </a:rPr>
              <a:t>м. Миколаїв. Кількість лікарських відвідувань в 2017р - 442037 подій. </a:t>
            </a:r>
            <a:endParaRPr lang="ru-RU" sz="1700" dirty="0" smtClean="0">
              <a:solidFill>
                <a:prstClr val="black"/>
              </a:solidFill>
              <a:latin typeface="Book Antiqua" pitchFamily="18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uk-UA" sz="1700" dirty="0" smtClean="0">
                <a:solidFill>
                  <a:prstClr val="black"/>
                </a:solidFill>
                <a:latin typeface="Book Antiqua" pitchFamily="18" charset="0"/>
                <a:ea typeface="Calibri" pitchFamily="34" charset="0"/>
                <a:cs typeface="Times New Roman" pitchFamily="18" charset="0"/>
              </a:rPr>
              <a:t>по перше. Планова  (на початок року) чисельність  населення Миколаєва показана в  497889 осіб, фактична (на кінець року) становить по даним розпорядника – 430801 осіб. Питання</a:t>
            </a:r>
            <a:r>
              <a:rPr lang="en-US" sz="1700" dirty="0" smtClean="0">
                <a:solidFill>
                  <a:prstClr val="black"/>
                </a:solidFill>
                <a:latin typeface="Book Antiqu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uk-UA" sz="1700" dirty="0" smtClean="0">
                <a:solidFill>
                  <a:prstClr val="black"/>
                </a:solidFill>
                <a:latin typeface="Book Antiqua" pitchFamily="18" charset="0"/>
                <a:ea typeface="Calibri" pitchFamily="34" charset="0"/>
                <a:cs typeface="Times New Roman" pitchFamily="18" charset="0"/>
              </a:rPr>
              <a:t>- куди поділись майже 67 тис. населення? Показана фактична чисельність населення не співпадає навіть з даними управління статистики в Миколаївській області </a:t>
            </a:r>
            <a:r>
              <a:rPr lang="uk-UA" sz="1700" dirty="0" smtClean="0">
                <a:solidFill>
                  <a:prstClr val="black"/>
                </a:solidFill>
                <a:latin typeface="Book Antiqua" pitchFamily="18" charset="0"/>
                <a:ea typeface="Calibri" pitchFamily="34" charset="0"/>
                <a:cs typeface="Times New Roman" pitchFamily="18" charset="0"/>
                <a:hlinkClick r:id="rId2"/>
              </a:rPr>
              <a:t>http://www.mk.ukrstat.gov.ua/</a:t>
            </a:r>
            <a:r>
              <a:rPr lang="uk-UA" sz="1700" dirty="0" smtClean="0">
                <a:solidFill>
                  <a:prstClr val="black"/>
                </a:solidFill>
                <a:latin typeface="Book Antiqua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ru-RU" sz="1700" dirty="0" smtClean="0">
              <a:solidFill>
                <a:prstClr val="black"/>
              </a:solidFill>
              <a:latin typeface="Book Antiqua" pitchFamily="18" charset="0"/>
              <a:cs typeface="Arial" pitchFamily="34" charset="0"/>
            </a:endParaRPr>
          </a:p>
        </p:txBody>
      </p:sp>
      <p:pic>
        <p:nvPicPr>
          <p:cNvPr id="1027" name="Picture 3" descr="D:\TZ\ПроектыФРГН2003-08\Текущие\Посольство Ве. Британии 2018-19\2 этап\14.11.2018\картинки\VoznesenskGerb_s_kartuwem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3968" y="3501008"/>
            <a:ext cx="951409" cy="1223516"/>
          </a:xfrm>
          <a:prstGeom prst="rect">
            <a:avLst/>
          </a:prstGeom>
          <a:noFill/>
        </p:spPr>
      </p:pic>
      <p:pic>
        <p:nvPicPr>
          <p:cNvPr id="1028" name="Picture 4" descr="D:\TZ\ПроектыФРГН2003-08\Текущие\Посольство Ве. Британии 2018-19\2 этап\14.11.2018\картинки\responsive-logo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43608" y="3573016"/>
            <a:ext cx="1623453" cy="1785798"/>
          </a:xfrm>
          <a:prstGeom prst="rect">
            <a:avLst/>
          </a:prstGeom>
          <a:noFill/>
        </p:spPr>
      </p:pic>
      <p:cxnSp>
        <p:nvCxnSpPr>
          <p:cNvPr id="10" name="Прямая соединительная линия 9"/>
          <p:cNvCxnSpPr/>
          <p:nvPr/>
        </p:nvCxnSpPr>
        <p:spPr>
          <a:xfrm>
            <a:off x="3347864" y="4581128"/>
            <a:ext cx="57606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3" name="Picture 3" descr="D:\TZ\ПроектыФРГН2003-08\Текущие\Посольство Ве. Британии 2018-19\2 этап\14.11.2018\картинки\VoznesenskGerb_s_kartuwem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3968" y="4797152"/>
            <a:ext cx="951409" cy="1223516"/>
          </a:xfrm>
          <a:prstGeom prst="rect">
            <a:avLst/>
          </a:prstGeom>
          <a:noFill/>
        </p:spPr>
      </p:pic>
      <p:sp>
        <p:nvSpPr>
          <p:cNvPr id="14" name="Прямоугольник 13"/>
          <p:cNvSpPr/>
          <p:nvPr/>
        </p:nvSpPr>
        <p:spPr>
          <a:xfrm>
            <a:off x="1403648" y="5589240"/>
            <a:ext cx="1440160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228600" algn="just" fontAlgn="base">
              <a:spcBef>
                <a:spcPct val="0"/>
              </a:spcBef>
              <a:spcAft>
                <a:spcPct val="0"/>
              </a:spcAft>
            </a:pPr>
            <a:r>
              <a:rPr lang="uk-UA" sz="1700" dirty="0" smtClean="0">
                <a:solidFill>
                  <a:srgbClr val="FF0000"/>
                </a:solidFill>
                <a:latin typeface="Book Antiqua" pitchFamily="18" charset="0"/>
                <a:cs typeface="Times New Roman" pitchFamily="18" charset="0"/>
              </a:rPr>
              <a:t>01.01.2017</a:t>
            </a:r>
            <a:endParaRPr lang="ru-RU" sz="1700" dirty="0" smtClean="0">
              <a:solidFill>
                <a:prstClr val="black"/>
              </a:solidFill>
              <a:latin typeface="Book Antiqua" pitchFamily="18" charset="0"/>
              <a:cs typeface="Arial" pitchFamily="34" charset="0"/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6084168" y="4581128"/>
            <a:ext cx="57606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6084168" y="4365104"/>
            <a:ext cx="57606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Прямоугольник 16"/>
          <p:cNvSpPr/>
          <p:nvPr/>
        </p:nvSpPr>
        <p:spPr>
          <a:xfrm>
            <a:off x="7308304" y="5229200"/>
            <a:ext cx="1440160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228600" algn="just" fontAlgn="base">
              <a:spcBef>
                <a:spcPct val="0"/>
              </a:spcBef>
              <a:spcAft>
                <a:spcPct val="0"/>
              </a:spcAft>
            </a:pPr>
            <a:r>
              <a:rPr lang="uk-UA" sz="1700" dirty="0" smtClean="0">
                <a:solidFill>
                  <a:srgbClr val="FF0000"/>
                </a:solidFill>
                <a:latin typeface="Book Antiqua" pitchFamily="18" charset="0"/>
                <a:cs typeface="Times New Roman" pitchFamily="18" charset="0"/>
              </a:rPr>
              <a:t>01.01.2018</a:t>
            </a:r>
            <a:endParaRPr lang="ru-RU" sz="1700" dirty="0" smtClean="0">
              <a:solidFill>
                <a:prstClr val="black"/>
              </a:solidFill>
              <a:latin typeface="Book Antiqua" pitchFamily="18" charset="0"/>
              <a:cs typeface="Arial" pitchFamily="34" charset="0"/>
            </a:endParaRPr>
          </a:p>
        </p:txBody>
      </p:sp>
      <p:pic>
        <p:nvPicPr>
          <p:cNvPr id="18" name="Picture 4" descr="D:\TZ\ПроектыФРГН2003-08\Текущие\Посольство Ве. Британии 2018-19\2 этап\14.11.2018\картинки\responsive-logo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255934" y="3573016"/>
            <a:ext cx="1243775" cy="13681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Autofit/>
          </a:bodyPr>
          <a:lstStyle/>
          <a:p>
            <a:pPr algn="ctr"/>
            <a:r>
              <a:rPr lang="uk-UA" sz="2000" dirty="0" smtClean="0">
                <a:latin typeface="Book Antiqua" pitchFamily="18" charset="0"/>
              </a:rPr>
              <a:t>ОПЦІЯ 2.4. «Охорона здоров’я» </a:t>
            </a:r>
            <a:br>
              <a:rPr lang="uk-UA" sz="2000" dirty="0" smtClean="0">
                <a:latin typeface="Book Antiqua" pitchFamily="18" charset="0"/>
              </a:rPr>
            </a:br>
            <a:r>
              <a:rPr lang="uk-UA" sz="2000" dirty="0" smtClean="0">
                <a:latin typeface="Book Antiqua" pitchFamily="18" charset="0"/>
              </a:rPr>
              <a:t>Первинна медична допомога ОСНОВНІ ВИСНОВКИ</a:t>
            </a:r>
            <a:endParaRPr lang="ru-RU" sz="2000" dirty="0">
              <a:latin typeface="Book Antiqua" pitchFamily="18" charset="0"/>
            </a:endParaRPr>
          </a:p>
        </p:txBody>
      </p:sp>
      <p:sp>
        <p:nvSpPr>
          <p:cNvPr id="51201" name="Rectangle 1"/>
          <p:cNvSpPr>
            <a:spLocks noChangeArrowheads="1"/>
          </p:cNvSpPr>
          <p:nvPr/>
        </p:nvSpPr>
        <p:spPr bwMode="auto">
          <a:xfrm>
            <a:off x="0" y="2636912"/>
            <a:ext cx="3563888" cy="27084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1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</a:rPr>
              <a:t>при середній завантаженості лікаря (відвідування хворих) в 5431 осіб на 1 лікаря вираховується, що середня тривалість прийому 1 хворого (первинна МСД) становить 20 хвилин, що є малоймовірним особливо якщо врахувати , що первинну допомогу надається ще й при виклику на </a:t>
            </a:r>
            <a:r>
              <a:rPr kumimoji="0" lang="uk-UA" sz="17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</a:rPr>
              <a:t>дом</a:t>
            </a:r>
            <a:r>
              <a:rPr kumimoji="0" lang="uk-UA" sz="1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</a:rPr>
              <a:t>. </a:t>
            </a:r>
            <a:endParaRPr kumimoji="0" lang="ru-RU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 Antiqua" pitchFamily="18" charset="0"/>
              <a:cs typeface="Arial" pitchFamily="34" charset="0"/>
            </a:endParaRPr>
          </a:p>
        </p:txBody>
      </p:sp>
      <p:pic>
        <p:nvPicPr>
          <p:cNvPr id="1026" name="Picture 2" descr="D:\TZ\ПроектыФРГН2003-08\Текущие\Посольство Ве. Британии 2018-19\2 этап\14.11.2018\картинки\17poryadokprohozhdeniyamedosmotra_264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12538" y="2348880"/>
            <a:ext cx="5431461" cy="3168352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1331640" y="1196752"/>
            <a:ext cx="6426473" cy="8771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1700" dirty="0" smtClean="0">
                <a:solidFill>
                  <a:prstClr val="black"/>
                </a:solidFill>
                <a:latin typeface="Book Antiqua" pitchFamily="18" charset="0"/>
                <a:ea typeface="Calibri" pitchFamily="34" charset="0"/>
                <a:cs typeface="Times New Roman" pitchFamily="18" charset="0"/>
              </a:rPr>
              <a:t>При фактичній показаній чисельності населення Миколаєва 430801 осіб було вилікувано 442037 осіб. Тобто вилікувано загалом не тільки все населення міста а іще зайві 12 тис. осіб. </a:t>
            </a:r>
            <a:endParaRPr lang="ru-RU" sz="1700" dirty="0" smtClean="0">
              <a:solidFill>
                <a:prstClr val="black"/>
              </a:solidFill>
              <a:latin typeface="Book Antiqua" pitchFamily="18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Autofit/>
          </a:bodyPr>
          <a:lstStyle/>
          <a:p>
            <a:pPr algn="ctr"/>
            <a:r>
              <a:rPr lang="uk-UA" sz="2000" dirty="0" smtClean="0">
                <a:latin typeface="Book Antiqua" pitchFamily="18" charset="0"/>
              </a:rPr>
              <a:t>ОПЦІЯ 2.4. «Охорона здоров’я» </a:t>
            </a:r>
            <a:br>
              <a:rPr lang="uk-UA" sz="2000" dirty="0" smtClean="0">
                <a:latin typeface="Book Antiqua" pitchFamily="18" charset="0"/>
              </a:rPr>
            </a:br>
            <a:r>
              <a:rPr lang="uk-UA" sz="2000" dirty="0" smtClean="0">
                <a:latin typeface="Book Antiqua" pitchFamily="18" charset="0"/>
              </a:rPr>
              <a:t>Первинна медична допомога ОСНОВНІ ВИСНОВКИ </a:t>
            </a:r>
            <a:endParaRPr lang="ru-RU" sz="2000" dirty="0">
              <a:latin typeface="Book Antiqua" pitchFamily="18" charset="0"/>
            </a:endParaRPr>
          </a:p>
        </p:txBody>
      </p:sp>
      <p:sp>
        <p:nvSpPr>
          <p:cNvPr id="51201" name="Rectangle 1"/>
          <p:cNvSpPr>
            <a:spLocks noChangeArrowheads="1"/>
          </p:cNvSpPr>
          <p:nvPr/>
        </p:nvSpPr>
        <p:spPr bwMode="auto">
          <a:xfrm>
            <a:off x="0" y="1093430"/>
            <a:ext cx="8929718" cy="313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28600" lvl="0" indent="-228600" algn="just" fontAlgn="base">
              <a:spcBef>
                <a:spcPct val="0"/>
              </a:spcBef>
              <a:spcAft>
                <a:spcPct val="0"/>
              </a:spcAft>
            </a:pPr>
            <a:endParaRPr lang="en-US" dirty="0" smtClean="0">
              <a:solidFill>
                <a:srgbClr val="FF0000"/>
              </a:solidFill>
              <a:latin typeface="Book Antiqua" pitchFamily="18" charset="0"/>
            </a:endParaRPr>
          </a:p>
          <a:p>
            <a:pPr marL="228600" indent="-228600" algn="just" fontAlgn="base">
              <a:spcBef>
                <a:spcPct val="0"/>
              </a:spcBef>
              <a:spcAft>
                <a:spcPct val="0"/>
              </a:spcAft>
            </a:pPr>
            <a:r>
              <a:rPr lang="uk-UA" dirty="0" smtClean="0">
                <a:latin typeface="Book Antiqua" pitchFamily="18" charset="0"/>
                <a:ea typeface="Calibri" pitchFamily="34" charset="0"/>
                <a:cs typeface="Times New Roman" pitchFamily="18" charset="0"/>
              </a:rPr>
              <a:t>Окрім вищевказаних фактів вартість лікування 1 хворого /лікарського відвідування найвища серед не тільки в пулі </a:t>
            </a:r>
            <a:r>
              <a:rPr lang="uk-UA" dirty="0" err="1" smtClean="0">
                <a:latin typeface="Book Antiqua" pitchFamily="18" charset="0"/>
                <a:ea typeface="Calibri" pitchFamily="34" charset="0"/>
                <a:cs typeface="Times New Roman" pitchFamily="18" charset="0"/>
              </a:rPr>
              <a:t>досліджувальних</a:t>
            </a:r>
            <a:r>
              <a:rPr lang="uk-UA" dirty="0" smtClean="0">
                <a:latin typeface="Book Antiqua" pitchFamily="18" charset="0"/>
                <a:ea typeface="Calibri" pitchFamily="34" charset="0"/>
                <a:cs typeface="Times New Roman" pitchFamily="18" charset="0"/>
              </a:rPr>
              <a:t> громад а й серед «додатково» задіяних бюджетів ОМС та </a:t>
            </a:r>
            <a:r>
              <a:rPr lang="uk-UA" dirty="0" err="1" smtClean="0">
                <a:latin typeface="Book Antiqua" pitchFamily="18" charset="0"/>
                <a:ea typeface="Calibri" pitchFamily="34" charset="0"/>
                <a:cs typeface="Times New Roman" pitchFamily="18" charset="0"/>
              </a:rPr>
              <a:t>райадміністрацій</a:t>
            </a:r>
            <a:r>
              <a:rPr lang="uk-UA" dirty="0" smtClean="0">
                <a:latin typeface="Book Antiqua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lang="uk-UA" dirty="0" smtClean="0">
              <a:latin typeface="Book Antiqua" pitchFamily="18" charset="0"/>
              <a:cs typeface="Arial" pitchFamily="34" charset="0"/>
            </a:endParaRPr>
          </a:p>
          <a:p>
            <a:pPr marL="228600" lvl="0" indent="-228600" algn="just" fontAlgn="base">
              <a:spcBef>
                <a:spcPct val="0"/>
              </a:spcBef>
              <a:spcAft>
                <a:spcPct val="0"/>
              </a:spcAft>
            </a:pPr>
            <a:endParaRPr lang="en-US" dirty="0" smtClean="0">
              <a:solidFill>
                <a:srgbClr val="FF0000"/>
              </a:solidFill>
              <a:latin typeface="Book Antiqua" pitchFamily="18" charset="0"/>
            </a:endParaRPr>
          </a:p>
          <a:p>
            <a:pPr marL="228600" lvl="0" indent="-228600" algn="just" fontAlgn="base">
              <a:spcBef>
                <a:spcPct val="0"/>
              </a:spcBef>
              <a:spcAft>
                <a:spcPct val="0"/>
              </a:spcAft>
            </a:pPr>
            <a:r>
              <a:rPr lang="uk-UA" dirty="0" smtClean="0">
                <a:solidFill>
                  <a:srgbClr val="FF0000"/>
                </a:solidFill>
                <a:latin typeface="Book Antiqua" pitchFamily="18" charset="0"/>
              </a:rPr>
              <a:t>2. Ефективність витрат.</a:t>
            </a:r>
          </a:p>
          <a:p>
            <a:pPr marL="228600" lvl="0" indent="-228600" algn="just" fontAlgn="base">
              <a:spcBef>
                <a:spcPct val="0"/>
              </a:spcBef>
              <a:spcAft>
                <a:spcPct val="0"/>
              </a:spcAft>
            </a:pPr>
            <a:r>
              <a:rPr lang="uk-UA" dirty="0" smtClean="0">
                <a:latin typeface="Book Antiqua" pitchFamily="18" charset="0"/>
              </a:rPr>
              <a:t>Найнижча </a:t>
            </a:r>
            <a:r>
              <a:rPr lang="uk-UA" dirty="0">
                <a:latin typeface="Book Antiqua" pitchFamily="18" charset="0"/>
              </a:rPr>
              <a:t>вартість лікування виявлено знов таки в тому ж місті Вознесенську Миколаївської області. В сукупності з даними аналізу </a:t>
            </a:r>
            <a:r>
              <a:rPr lang="uk-UA" dirty="0" smtClean="0">
                <a:latin typeface="Book Antiqua" pitchFamily="18" charset="0"/>
              </a:rPr>
              <a:t>послуги </a:t>
            </a:r>
            <a:r>
              <a:rPr lang="uk-UA" dirty="0">
                <a:latin typeface="Book Antiqua" pitchFamily="18" charset="0"/>
              </a:rPr>
              <a:t>(багатопрофільна стаціонарна </a:t>
            </a:r>
            <a:r>
              <a:rPr lang="uk-UA" dirty="0" smtClean="0">
                <a:latin typeface="Book Antiqua" pitchFamily="18" charset="0"/>
              </a:rPr>
              <a:t>медична </a:t>
            </a:r>
            <a:r>
              <a:rPr lang="uk-UA" dirty="0">
                <a:latin typeface="Book Antiqua" pitchFamily="18" charset="0"/>
              </a:rPr>
              <a:t>допомога) органу місцевого </a:t>
            </a:r>
            <a:r>
              <a:rPr lang="uk-UA" dirty="0" smtClean="0">
                <a:latin typeface="Book Antiqua" pitchFamily="18" charset="0"/>
              </a:rPr>
              <a:t>самоврядування </a:t>
            </a:r>
            <a:r>
              <a:rPr lang="uk-UA" dirty="0">
                <a:latin typeface="Book Antiqua" pitchFamily="18" charset="0"/>
              </a:rPr>
              <a:t>цього міста варто переглянути економічну </a:t>
            </a:r>
            <a:r>
              <a:rPr lang="uk-UA" dirty="0" smtClean="0">
                <a:latin typeface="Book Antiqua" pitchFamily="18" charset="0"/>
              </a:rPr>
              <a:t>обґрунтованість </a:t>
            </a:r>
            <a:r>
              <a:rPr lang="uk-UA" dirty="0">
                <a:latin typeface="Book Antiqua" pitchFamily="18" charset="0"/>
              </a:rPr>
              <a:t>видатків за сферу охорони </a:t>
            </a:r>
            <a:r>
              <a:rPr lang="uk-UA" dirty="0" smtClean="0">
                <a:latin typeface="Book Antiqua" pitchFamily="18" charset="0"/>
              </a:rPr>
              <a:t>здоров'я </a:t>
            </a:r>
            <a:r>
              <a:rPr lang="uk-UA" dirty="0">
                <a:latin typeface="Book Antiqua" pitchFamily="18" charset="0"/>
              </a:rPr>
              <a:t>мешканців даного міста</a:t>
            </a:r>
            <a:endParaRPr kumimoji="0" lang="uk-UA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 Antiqua" pitchFamily="18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Autofit/>
          </a:bodyPr>
          <a:lstStyle/>
          <a:p>
            <a:pPr algn="ctr"/>
            <a:r>
              <a:rPr lang="uk-UA" sz="2000" dirty="0" smtClean="0">
                <a:latin typeface="Book Antiqua" pitchFamily="18" charset="0"/>
              </a:rPr>
              <a:t>ОПЦІЯ 2.4. «Охорона здоров’я» </a:t>
            </a:r>
            <a:br>
              <a:rPr lang="uk-UA" sz="2000" dirty="0" smtClean="0">
                <a:latin typeface="Book Antiqua" pitchFamily="18" charset="0"/>
              </a:rPr>
            </a:br>
            <a:r>
              <a:rPr lang="uk-UA" sz="2000" dirty="0" smtClean="0">
                <a:latin typeface="Book Antiqua" pitchFamily="18" charset="0"/>
              </a:rPr>
              <a:t>Амбулаторно-поліклінічна допомога</a:t>
            </a:r>
            <a:endParaRPr lang="ru-RU" sz="2000" dirty="0">
              <a:latin typeface="Book Antiqua" pitchFamily="18" charset="0"/>
            </a:endParaRPr>
          </a:p>
        </p:txBody>
      </p:sp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0" y="1071546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lang="uk-UA" sz="1400" dirty="0">
                <a:solidFill>
                  <a:srgbClr val="FF0000"/>
                </a:solidFill>
                <a:latin typeface="Book Antiqua" pitchFamily="18" charset="0"/>
              </a:rPr>
              <a:t>Відповідність завантаженості ліжкового фонду у денних стаціонарах середній тривалості лікування в денному стаціонарі </a:t>
            </a:r>
            <a:r>
              <a:rPr lang="uk-UA" sz="1400" dirty="0" smtClean="0">
                <a:solidFill>
                  <a:srgbClr val="FF0000"/>
                </a:solidFill>
                <a:latin typeface="Book Antiqua" pitchFamily="18" charset="0"/>
              </a:rPr>
              <a:t>1хворого </a:t>
            </a:r>
            <a:r>
              <a:rPr lang="uk-UA" sz="1400" dirty="0">
                <a:solidFill>
                  <a:srgbClr val="FF0000"/>
                </a:solidFill>
                <a:latin typeface="Book Antiqua" pitchFamily="18" charset="0"/>
              </a:rPr>
              <a:t>за 2017р</a:t>
            </a:r>
            <a:endParaRPr lang="ru-RU" sz="1400" dirty="0">
              <a:solidFill>
                <a:srgbClr val="FF0000"/>
              </a:solidFill>
              <a:latin typeface="Book Antiqua" pitchFamily="18" charset="0"/>
            </a:endParaRPr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1142976" y="2071678"/>
          <a:ext cx="7429552" cy="4133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Autofit/>
          </a:bodyPr>
          <a:lstStyle/>
          <a:p>
            <a:pPr algn="ctr"/>
            <a:r>
              <a:rPr lang="uk-UA" sz="2000" dirty="0" smtClean="0">
                <a:latin typeface="Book Antiqua" pitchFamily="18" charset="0"/>
              </a:rPr>
              <a:t>ОПЦІЯ 2.4. «Охорона здоров’я» </a:t>
            </a:r>
            <a:br>
              <a:rPr lang="uk-UA" sz="2000" dirty="0" smtClean="0">
                <a:latin typeface="Book Antiqua" pitchFamily="18" charset="0"/>
              </a:rPr>
            </a:br>
            <a:r>
              <a:rPr lang="uk-UA" sz="2000" dirty="0" smtClean="0">
                <a:latin typeface="Book Antiqua" pitchFamily="18" charset="0"/>
              </a:rPr>
              <a:t>Амбулаторно-поліклінічна допомога</a:t>
            </a:r>
            <a:endParaRPr lang="ru-RU" sz="2000" dirty="0">
              <a:latin typeface="Book Antiqua" pitchFamily="18" charset="0"/>
            </a:endParaRPr>
          </a:p>
        </p:txBody>
      </p:sp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0" y="1071546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lang="uk-UA" sz="1400" dirty="0">
                <a:solidFill>
                  <a:srgbClr val="FF0000"/>
                </a:solidFill>
                <a:latin typeface="Book Antiqua" pitchFamily="18" charset="0"/>
              </a:rPr>
              <a:t>Відповідність кількості лікарських відвідувань кількості </a:t>
            </a:r>
            <a:r>
              <a:rPr lang="uk-UA" sz="1400" dirty="0" smtClean="0">
                <a:solidFill>
                  <a:srgbClr val="FF0000"/>
                </a:solidFill>
                <a:latin typeface="Book Antiqua" pitchFamily="18" charset="0"/>
              </a:rPr>
              <a:t>прикріпленого </a:t>
            </a:r>
            <a:r>
              <a:rPr lang="uk-UA" sz="1400" dirty="0">
                <a:solidFill>
                  <a:srgbClr val="FF0000"/>
                </a:solidFill>
                <a:latin typeface="Book Antiqua" pitchFamily="18" charset="0"/>
              </a:rPr>
              <a:t>населення в 2017р</a:t>
            </a:r>
            <a:endParaRPr lang="ru-RU" sz="1400" dirty="0">
              <a:solidFill>
                <a:srgbClr val="FF0000"/>
              </a:solidFill>
              <a:latin typeface="Book Antiqua" pitchFamily="18" charset="0"/>
            </a:endParaRPr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1142976" y="1714488"/>
          <a:ext cx="7643866" cy="45879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Autofit/>
          </a:bodyPr>
          <a:lstStyle/>
          <a:p>
            <a:pPr algn="ctr"/>
            <a:r>
              <a:rPr lang="uk-UA" sz="2000" dirty="0" smtClean="0">
                <a:latin typeface="Book Antiqua" pitchFamily="18" charset="0"/>
              </a:rPr>
              <a:t>ОПЦІЯ 2.4. «Охорона здоров’я» </a:t>
            </a:r>
            <a:br>
              <a:rPr lang="uk-UA" sz="2000" dirty="0" smtClean="0">
                <a:latin typeface="Book Antiqua" pitchFamily="18" charset="0"/>
              </a:rPr>
            </a:br>
            <a:r>
              <a:rPr lang="uk-UA" sz="2000" dirty="0" smtClean="0">
                <a:latin typeface="Book Antiqua" pitchFamily="18" charset="0"/>
              </a:rPr>
              <a:t>Амбулаторно-поліклінічна допомога</a:t>
            </a:r>
            <a:endParaRPr lang="ru-RU" sz="2000" dirty="0">
              <a:latin typeface="Book Antiqua" pitchFamily="18" charset="0"/>
            </a:endParaRPr>
          </a:p>
        </p:txBody>
      </p:sp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0" y="1071546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lang="uk-UA" sz="1400" dirty="0">
                <a:solidFill>
                  <a:srgbClr val="FF0000"/>
                </a:solidFill>
                <a:latin typeface="Book Antiqua" pitchFamily="18" charset="0"/>
              </a:rPr>
              <a:t>Кількість лікарських відвідувань на 1 лікаря в 2017р</a:t>
            </a:r>
            <a:endParaRPr lang="ru-RU" sz="1400" dirty="0">
              <a:solidFill>
                <a:srgbClr val="FF0000"/>
              </a:solidFill>
              <a:latin typeface="Book Antiqua" pitchFamily="18" charset="0"/>
            </a:endParaRPr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0" y="1643050"/>
          <a:ext cx="9144000" cy="5214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Autofit/>
          </a:bodyPr>
          <a:lstStyle/>
          <a:p>
            <a:pPr algn="ctr"/>
            <a:r>
              <a:rPr lang="uk-UA" sz="2000" dirty="0" smtClean="0">
                <a:latin typeface="Book Antiqua" pitchFamily="18" charset="0"/>
              </a:rPr>
              <a:t>ОПЦІЯ 2.4. «Охорона здоров’я» </a:t>
            </a:r>
            <a:br>
              <a:rPr lang="uk-UA" sz="2000" dirty="0" smtClean="0">
                <a:latin typeface="Book Antiqua" pitchFamily="18" charset="0"/>
              </a:rPr>
            </a:br>
            <a:r>
              <a:rPr lang="uk-UA" sz="2000" dirty="0" smtClean="0">
                <a:latin typeface="Book Antiqua" pitchFamily="18" charset="0"/>
              </a:rPr>
              <a:t>Амбулаторно-поліклінічна допомога</a:t>
            </a:r>
            <a:endParaRPr lang="ru-RU" sz="2000" dirty="0">
              <a:latin typeface="Book Antiqua" pitchFamily="18" charset="0"/>
            </a:endParaRPr>
          </a:p>
        </p:txBody>
      </p:sp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0" y="1071546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uk-UA" sz="1400" dirty="0" smtClean="0">
                <a:solidFill>
                  <a:srgbClr val="FF0000"/>
                </a:solidFill>
                <a:latin typeface="Book Antiqua" pitchFamily="18" charset="0"/>
              </a:rPr>
              <a:t>Вартість   </a:t>
            </a:r>
            <a:r>
              <a:rPr lang="uk-UA" sz="1400" dirty="0">
                <a:solidFill>
                  <a:srgbClr val="FF0000"/>
                </a:solidFill>
                <a:latin typeface="Book Antiqua" pitchFamily="18" charset="0"/>
              </a:rPr>
              <a:t>1 лікарського відвідування в 2017р , </a:t>
            </a:r>
            <a:r>
              <a:rPr lang="uk-UA" sz="1400" dirty="0" err="1">
                <a:solidFill>
                  <a:srgbClr val="FF0000"/>
                </a:solidFill>
                <a:latin typeface="Book Antiqua" pitchFamily="18" charset="0"/>
              </a:rPr>
              <a:t>грн</a:t>
            </a:r>
            <a:endParaRPr lang="ru-RU" sz="1400" dirty="0">
              <a:solidFill>
                <a:srgbClr val="FF0000"/>
              </a:solidFill>
              <a:latin typeface="Book Antiqua" pitchFamily="18" charset="0"/>
            </a:endParaRPr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1214414" y="2134552"/>
          <a:ext cx="6433843" cy="37233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200" dirty="0" smtClean="0">
                <a:latin typeface="Book Antiqua" pitchFamily="18" charset="0"/>
              </a:rPr>
              <a:t> </a:t>
            </a:r>
            <a:r>
              <a:rPr lang="uk-UA" sz="2200" dirty="0" smtClean="0">
                <a:latin typeface="Book Antiqua" pitchFamily="18" charset="0"/>
              </a:rPr>
              <a:t>Громадська</a:t>
            </a:r>
            <a:r>
              <a:rPr lang="uk-UA" sz="2200" b="1" dirty="0" smtClean="0">
                <a:latin typeface="Book Antiqua" pitchFamily="18" charset="0"/>
              </a:rPr>
              <a:t> о</a:t>
            </a:r>
            <a:r>
              <a:rPr lang="uk-UA" sz="2200" dirty="0" smtClean="0">
                <a:latin typeface="Book Antiqua" pitchFamily="18" charset="0"/>
              </a:rPr>
              <a:t>цінка ефективності БП на підставі планових та фактичних результативних показників БП, що містяться в звітах про виконання паспортів бюджетних програм за 2017р</a:t>
            </a:r>
            <a:endParaRPr lang="ru-RU" sz="2200" dirty="0" smtClean="0">
              <a:latin typeface="Book Antiqua" pitchFamily="18" charset="0"/>
            </a:endParaRPr>
          </a:p>
          <a:p>
            <a:pPr>
              <a:buNone/>
            </a:pPr>
            <a:r>
              <a:rPr lang="uk-UA" sz="2200" dirty="0" smtClean="0">
                <a:latin typeface="Book Antiqua" pitchFamily="18" charset="0"/>
              </a:rPr>
              <a:t>Основними завданнями оцінки ефективності бюджетних програм при виконанні державного та місцевих бюджетів є: </a:t>
            </a:r>
            <a:endParaRPr lang="ru-RU" sz="2200" dirty="0" smtClean="0">
              <a:latin typeface="Book Antiqua" pitchFamily="18" charset="0"/>
            </a:endParaRPr>
          </a:p>
          <a:p>
            <a:pPr lvl="0">
              <a:buNone/>
            </a:pPr>
            <a:r>
              <a:rPr lang="uk-UA" sz="2200" dirty="0" smtClean="0">
                <a:latin typeface="Book Antiqua" pitchFamily="18" charset="0"/>
              </a:rPr>
              <a:t>- розробка пропозицій щодо підвищення ефективності використання бюджетних коштів; </a:t>
            </a:r>
            <a:endParaRPr lang="ru-RU" sz="2200" dirty="0" smtClean="0">
              <a:latin typeface="Book Antiqua" pitchFamily="18" charset="0"/>
            </a:endParaRPr>
          </a:p>
          <a:p>
            <a:pPr lvl="0">
              <a:buNone/>
            </a:pPr>
            <a:r>
              <a:rPr lang="uk-UA" sz="2200" dirty="0" smtClean="0">
                <a:latin typeface="Book Antiqua" pitchFamily="18" charset="0"/>
              </a:rPr>
              <a:t>- прийняття управлінських рішень, спрямованих на підвищення ефективності використання бюджетних коштів. </a:t>
            </a:r>
            <a:endParaRPr lang="ru-RU" sz="2200" dirty="0">
              <a:latin typeface="Book Antiqua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000" dirty="0" smtClean="0">
                <a:latin typeface="Book Antiqua" pitchFamily="18" charset="0"/>
              </a:rPr>
              <a:t>ОПЦІЯ 2.2 Оцінка ефективності бюджетних програм в відповідній галузі </a:t>
            </a:r>
            <a:r>
              <a:rPr lang="ru-RU" sz="2000" dirty="0" smtClean="0">
                <a:latin typeface="Book Antiqua" pitchFamily="18" charset="0"/>
              </a:rPr>
              <a:t/>
            </a:r>
            <a:br>
              <a:rPr lang="ru-RU" sz="2000" dirty="0" smtClean="0">
                <a:latin typeface="Book Antiqua" pitchFamily="18" charset="0"/>
              </a:rPr>
            </a:br>
            <a:endParaRPr lang="ru-RU" sz="2000" dirty="0">
              <a:latin typeface="Book Antiqua" pitchFamily="18" charset="0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654032"/>
          </a:xfrm>
        </p:spPr>
        <p:txBody>
          <a:bodyPr>
            <a:noAutofit/>
          </a:bodyPr>
          <a:lstStyle/>
          <a:p>
            <a:pPr algn="ctr"/>
            <a:r>
              <a:rPr lang="uk-UA" sz="2000" dirty="0" smtClean="0">
                <a:latin typeface="Book Antiqua" pitchFamily="18" charset="0"/>
              </a:rPr>
              <a:t>ОПЦІЯ 2.4. «Охорона здоров’я» </a:t>
            </a:r>
            <a:br>
              <a:rPr lang="uk-UA" sz="2000" dirty="0" smtClean="0">
                <a:latin typeface="Book Antiqua" pitchFamily="18" charset="0"/>
              </a:rPr>
            </a:br>
            <a:r>
              <a:rPr lang="uk-UA" sz="2000" dirty="0" smtClean="0">
                <a:latin typeface="Book Antiqua" pitchFamily="18" charset="0"/>
              </a:rPr>
              <a:t>Амбулаторно-поліклінічна допомога ОСНОВНІ ВИСНОВКИ</a:t>
            </a:r>
            <a:endParaRPr lang="ru-RU" sz="2000" dirty="0">
              <a:latin typeface="Book Antiqua" pitchFamily="18" charset="0"/>
            </a:endParaRPr>
          </a:p>
        </p:txBody>
      </p:sp>
      <p:sp>
        <p:nvSpPr>
          <p:cNvPr id="56321" name="Rectangle 1"/>
          <p:cNvSpPr>
            <a:spLocks noChangeArrowheads="1"/>
          </p:cNvSpPr>
          <p:nvPr/>
        </p:nvSpPr>
        <p:spPr bwMode="auto">
          <a:xfrm>
            <a:off x="0" y="1428736"/>
            <a:ext cx="9001156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/>
              <a:tabLst/>
            </a:pPr>
            <a:r>
              <a:rPr kumimoji="0" lang="uk-UA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</a:rPr>
              <a:t>Як і в галузі «первинна МСД» є питання до ОМС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uk-UA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</a:rPr>
              <a:t> м. Миколаїв.</a:t>
            </a:r>
            <a:endParaRPr kumimoji="0" lang="ru-RU" sz="1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 Antiqua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 Antiqua" pitchFamily="18" charset="0"/>
                <a:ea typeface="Calibri" pitchFamily="34" charset="0"/>
                <a:cs typeface="Calibri" pitchFamily="34" charset="0"/>
              </a:rPr>
              <a:t>Головний розпорядник – управління охорони здоров’я ММР показує, що середня кількість відвідувань на 1 лікаря, що надає амбулаторно-поліклінічну допомогу, складає по факту за 2017р - 8321 особа в рік. Даний показник явно викликає сумнів в достовірності. З урахуванням робочих днів 2017р та при умові , що в середньому жоден лікар сам не хворів у бюджетному періоді, а використав тільки право на щорічну відпустку, то середня тривалість прийому в амбулаторії складає 6,5 хвилин. Що є малоймовірним.</a:t>
            </a:r>
            <a:endParaRPr kumimoji="0" lang="ru-RU" sz="1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 Antiqua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 Antiqua" pitchFamily="18" charset="0"/>
                <a:ea typeface="Calibri" pitchFamily="34" charset="0"/>
                <a:cs typeface="Calibri" pitchFamily="34" charset="0"/>
              </a:rPr>
              <a:t>Вартість при таких результативних показниках продукту 1 лікарського відвідування в Миколаєві також в кілька разів вища ніж в інших громадах пулу дослідження.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5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Book Antiqua" pitchFamily="18" charset="0"/>
              <a:ea typeface="Calibri" pitchFamily="34" charset="0"/>
              <a:cs typeface="Calibri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</a:rPr>
              <a:t>м. Херсон.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 Antiqua" pitchFamily="18" charset="0"/>
              <a:cs typeface="Arial" pitchFamily="34" charset="0"/>
            </a:endParaRPr>
          </a:p>
          <a:p>
            <a:pPr lvl="0"/>
            <a:r>
              <a:rPr lang="uk-UA" sz="1400" dirty="0" smtClean="0">
                <a:latin typeface="Book Antiqua" pitchFamily="18" charset="0"/>
              </a:rPr>
              <a:t>Якщо спів ставити  статистично прикріплене населення м. Херсон та кількість лікарських відвідувань за 2017р, то виходить, що кожен мешканець м. Херсон ( від нуля  і до…) в 2017р відвідав лікаря 13,3 рази. При чому середня тривалість лікарського відвідування – 8,4 хвилини</a:t>
            </a:r>
          </a:p>
          <a:p>
            <a:pPr lvl="0"/>
            <a:endParaRPr kumimoji="0" lang="uk-U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Book Antiqua" pitchFamily="18" charset="0"/>
              <a:cs typeface="Arial" pitchFamily="34" charset="0"/>
            </a:endParaRPr>
          </a:p>
          <a:p>
            <a:r>
              <a:rPr kumimoji="0" lang="uk-UA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 Antiqua" pitchFamily="18" charset="0"/>
                <a:ea typeface="Calibri" pitchFamily="34" charset="0"/>
                <a:cs typeface="Calibri" pitchFamily="34" charset="0"/>
              </a:rPr>
              <a:t>При вказаних виявлених обставинах напрошується висновок щодо існування приписок при визначенні фактичних результативних показників виконання бюджетних програм в галузі </a:t>
            </a:r>
          </a:p>
          <a:p>
            <a:pPr lvl="0"/>
            <a:endParaRPr kumimoji="0" lang="uk-UA" sz="1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 Antiqua" pitchFamily="18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Autofit/>
          </a:bodyPr>
          <a:lstStyle/>
          <a:p>
            <a:pPr algn="ctr"/>
            <a:r>
              <a:rPr lang="uk-UA" sz="2000" dirty="0" smtClean="0">
                <a:latin typeface="Book Antiqua" pitchFamily="18" charset="0"/>
              </a:rPr>
              <a:t>ОПЦІЯ 2.5. «Житлово-комунальне господарство» </a:t>
            </a:r>
            <a:br>
              <a:rPr lang="uk-UA" sz="2000" dirty="0" smtClean="0">
                <a:latin typeface="Book Antiqua" pitchFamily="18" charset="0"/>
              </a:rPr>
            </a:br>
            <a:endParaRPr lang="ru-RU" sz="2000" dirty="0">
              <a:latin typeface="Book Antiqua" pitchFamily="18" charset="0"/>
            </a:endParaRPr>
          </a:p>
        </p:txBody>
      </p:sp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-828600" y="980728"/>
            <a:ext cx="914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lang="uk-UA" dirty="0">
                <a:solidFill>
                  <a:srgbClr val="FF0000"/>
                </a:solidFill>
                <a:latin typeface="Book Antiqua" pitchFamily="18" charset="0"/>
              </a:rPr>
              <a:t>Догляд та утримання зелених зон населених пунктів </a:t>
            </a:r>
            <a:r>
              <a:rPr lang="uk-UA" dirty="0" smtClean="0">
                <a:solidFill>
                  <a:srgbClr val="FF0000"/>
                </a:solidFill>
                <a:latin typeface="Book Antiqua" pitchFamily="18" charset="0"/>
              </a:rPr>
              <a:t>, </a:t>
            </a:r>
            <a:r>
              <a:rPr lang="uk-UA" dirty="0" err="1" smtClean="0">
                <a:solidFill>
                  <a:srgbClr val="FF0000"/>
                </a:solidFill>
                <a:latin typeface="Book Antiqua" pitchFamily="18" charset="0"/>
              </a:rPr>
              <a:t>тис.грн</a:t>
            </a:r>
            <a:r>
              <a:rPr lang="uk-UA" dirty="0" smtClean="0">
                <a:solidFill>
                  <a:srgbClr val="FF0000"/>
                </a:solidFill>
                <a:latin typeface="Book Antiqua" pitchFamily="18" charset="0"/>
              </a:rPr>
              <a:t>/Га:</a:t>
            </a:r>
            <a:endParaRPr lang="ru-RU" dirty="0">
              <a:solidFill>
                <a:srgbClr val="FF0000"/>
              </a:solidFill>
              <a:latin typeface="Book Antiqua" pitchFamily="18" charset="0"/>
            </a:endParaRPr>
          </a:p>
        </p:txBody>
      </p:sp>
      <p:pic>
        <p:nvPicPr>
          <p:cNvPr id="3074" name="Picture 2" descr="d:\TZ\ПроектыФРГН2003-08\Текущие\Посольство Ве. Британии 2018-19\2 этап\14.11.2018\картинки\kisspng-tree-drawing-caricature-forest-5ae77d71c7efa2.421681441525120369819.jpg"/>
          <p:cNvPicPr>
            <a:picLocks noChangeAspect="1" noChangeArrowheads="1"/>
          </p:cNvPicPr>
          <p:nvPr/>
        </p:nvPicPr>
        <p:blipFill>
          <a:blip r:embed="rId2" cstate="print"/>
          <a:srcRect l="30006" t="3177" r="25867" b="1509"/>
          <a:stretch>
            <a:fillRect/>
          </a:stretch>
        </p:blipFill>
        <p:spPr bwMode="auto">
          <a:xfrm>
            <a:off x="7847856" y="0"/>
            <a:ext cx="1296144" cy="1555373"/>
          </a:xfrm>
          <a:prstGeom prst="rect">
            <a:avLst/>
          </a:prstGeom>
          <a:noFill/>
        </p:spPr>
      </p:pic>
      <p:pic>
        <p:nvPicPr>
          <p:cNvPr id="3075" name="Picture 3" descr="d:\TZ\ПроектыФРГН2003-08\Текущие\Посольство Ве. Британии 2018-19\2 этап\14.11.2018\картинки\clp2714422.jpg"/>
          <p:cNvPicPr>
            <a:picLocks noChangeAspect="1" noChangeArrowheads="1"/>
          </p:cNvPicPr>
          <p:nvPr/>
        </p:nvPicPr>
        <p:blipFill>
          <a:blip r:embed="rId3" cstate="print"/>
          <a:srcRect l="9132" t="12501" r="8681" b="9365"/>
          <a:stretch>
            <a:fillRect/>
          </a:stretch>
        </p:blipFill>
        <p:spPr bwMode="auto">
          <a:xfrm>
            <a:off x="179512" y="2420887"/>
            <a:ext cx="2232248" cy="2066897"/>
          </a:xfrm>
          <a:prstGeom prst="rect">
            <a:avLst/>
          </a:prstGeom>
          <a:noFill/>
        </p:spPr>
      </p:pic>
      <p:pic>
        <p:nvPicPr>
          <p:cNvPr id="7" name="Picture 3" descr="d:\TZ\ПроектыФРГН2003-08\Текущие\Посольство Ве. Британии 2018-19\2 этап\14.11.2018\картинки\clp2714422.jpg"/>
          <p:cNvPicPr>
            <a:picLocks noChangeAspect="1" noChangeArrowheads="1"/>
          </p:cNvPicPr>
          <p:nvPr/>
        </p:nvPicPr>
        <p:blipFill>
          <a:blip r:embed="rId4" cstate="print"/>
          <a:srcRect l="9132" t="12501" r="8681" b="9365"/>
          <a:stretch>
            <a:fillRect/>
          </a:stretch>
        </p:blipFill>
        <p:spPr bwMode="auto">
          <a:xfrm>
            <a:off x="3203848" y="3501008"/>
            <a:ext cx="1008112" cy="933437"/>
          </a:xfrm>
          <a:prstGeom prst="rect">
            <a:avLst/>
          </a:prstGeom>
          <a:noFill/>
        </p:spPr>
      </p:pic>
      <p:pic>
        <p:nvPicPr>
          <p:cNvPr id="8" name="Picture 3" descr="d:\TZ\ПроектыФРГН2003-08\Текущие\Посольство Ве. Британии 2018-19\2 этап\14.11.2018\картинки\clp2714422.jpg"/>
          <p:cNvPicPr>
            <a:picLocks noChangeAspect="1" noChangeArrowheads="1"/>
          </p:cNvPicPr>
          <p:nvPr/>
        </p:nvPicPr>
        <p:blipFill>
          <a:blip r:embed="rId3" cstate="print"/>
          <a:srcRect l="9132" t="12501" r="8681" b="9365"/>
          <a:stretch>
            <a:fillRect/>
          </a:stretch>
        </p:blipFill>
        <p:spPr bwMode="auto">
          <a:xfrm>
            <a:off x="5292080" y="3212976"/>
            <a:ext cx="1322067" cy="1224136"/>
          </a:xfrm>
          <a:prstGeom prst="rect">
            <a:avLst/>
          </a:prstGeom>
          <a:noFill/>
        </p:spPr>
      </p:pic>
      <p:pic>
        <p:nvPicPr>
          <p:cNvPr id="9" name="Picture 3" descr="d:\TZ\ПроектыФРГН2003-08\Текущие\Посольство Ве. Британии 2018-19\2 этап\14.11.2018\картинки\clp2714422.jpg"/>
          <p:cNvPicPr>
            <a:picLocks noChangeAspect="1" noChangeArrowheads="1"/>
          </p:cNvPicPr>
          <p:nvPr/>
        </p:nvPicPr>
        <p:blipFill>
          <a:blip r:embed="rId3" cstate="print"/>
          <a:srcRect l="9132" t="12501" r="8681" b="9365"/>
          <a:stretch>
            <a:fillRect/>
          </a:stretch>
        </p:blipFill>
        <p:spPr bwMode="auto">
          <a:xfrm>
            <a:off x="7380311" y="3212976"/>
            <a:ext cx="1322067" cy="1224136"/>
          </a:xfrm>
          <a:prstGeom prst="rect">
            <a:avLst/>
          </a:prstGeom>
          <a:noFill/>
        </p:spPr>
      </p:pic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395536" y="1628800"/>
            <a:ext cx="176368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lang="uk-UA" b="1" dirty="0" smtClean="0">
                <a:latin typeface="Book Antiqua" pitchFamily="18" charset="0"/>
              </a:rPr>
              <a:t>Миколаїв</a:t>
            </a:r>
          </a:p>
          <a:p>
            <a:pPr lvl="0" algn="ctr"/>
            <a:r>
              <a:rPr lang="uk-UA" b="1" dirty="0" smtClean="0">
                <a:latin typeface="Book Antiqua" pitchFamily="18" charset="0"/>
              </a:rPr>
              <a:t>132,03 </a:t>
            </a:r>
            <a:endParaRPr lang="ru-RU" b="1" dirty="0">
              <a:latin typeface="Book Antiqua" pitchFamily="18" charset="0"/>
            </a:endParaRPr>
          </a:p>
        </p:txBody>
      </p:sp>
      <p:sp>
        <p:nvSpPr>
          <p:cNvPr id="12" name="Rectangle 1"/>
          <p:cNvSpPr>
            <a:spLocks noChangeArrowheads="1"/>
          </p:cNvSpPr>
          <p:nvPr/>
        </p:nvSpPr>
        <p:spPr bwMode="auto">
          <a:xfrm>
            <a:off x="6876256" y="1711842"/>
            <a:ext cx="1763688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lang="uk-UA" b="1" dirty="0" smtClean="0">
                <a:latin typeface="Book Antiqua" pitchFamily="18" charset="0"/>
              </a:rPr>
              <a:t>Дніпро</a:t>
            </a:r>
          </a:p>
          <a:p>
            <a:pPr lvl="0" algn="ctr"/>
            <a:r>
              <a:rPr lang="uk-UA" b="1" dirty="0" smtClean="0">
                <a:latin typeface="Book Antiqua" pitchFamily="18" charset="0"/>
              </a:rPr>
              <a:t>76,51</a:t>
            </a:r>
          </a:p>
          <a:p>
            <a:pPr lvl="0" algn="ctr"/>
            <a:endParaRPr lang="ru-RU" b="1" dirty="0">
              <a:latin typeface="Book Antiqua" pitchFamily="18" charset="0"/>
            </a:endParaRPr>
          </a:p>
        </p:txBody>
      </p: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4860032" y="1700808"/>
            <a:ext cx="176368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lang="uk-UA" b="1" dirty="0" smtClean="0">
                <a:latin typeface="Book Antiqua" pitchFamily="18" charset="0"/>
              </a:rPr>
              <a:t>Одеса</a:t>
            </a:r>
          </a:p>
          <a:p>
            <a:pPr lvl="0" algn="ctr"/>
            <a:r>
              <a:rPr lang="uk-UA" b="1" dirty="0" smtClean="0">
                <a:latin typeface="Book Antiqua" pitchFamily="18" charset="0"/>
              </a:rPr>
              <a:t>73,05</a:t>
            </a:r>
            <a:endParaRPr lang="ru-RU" b="1" dirty="0">
              <a:latin typeface="Book Antiqua" pitchFamily="18" charset="0"/>
            </a:endParaRPr>
          </a:p>
        </p:txBody>
      </p:sp>
      <p:sp>
        <p:nvSpPr>
          <p:cNvPr id="14" name="Rectangle 1"/>
          <p:cNvSpPr>
            <a:spLocks noChangeArrowheads="1"/>
          </p:cNvSpPr>
          <p:nvPr/>
        </p:nvSpPr>
        <p:spPr bwMode="auto">
          <a:xfrm>
            <a:off x="2771800" y="1628800"/>
            <a:ext cx="176368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lang="uk-UA" b="1" dirty="0" smtClean="0">
                <a:latin typeface="Book Antiqua" pitchFamily="18" charset="0"/>
              </a:rPr>
              <a:t>Херсон</a:t>
            </a:r>
          </a:p>
          <a:p>
            <a:pPr lvl="0" algn="ctr"/>
            <a:r>
              <a:rPr lang="uk-UA" b="1" dirty="0" smtClean="0">
                <a:latin typeface="Book Antiqua" pitchFamily="18" charset="0"/>
              </a:rPr>
              <a:t>29,75</a:t>
            </a:r>
            <a:endParaRPr lang="ru-RU" b="1" dirty="0"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Autofit/>
          </a:bodyPr>
          <a:lstStyle/>
          <a:p>
            <a:pPr algn="ctr"/>
            <a:r>
              <a:rPr lang="uk-UA" sz="2000" dirty="0" smtClean="0">
                <a:latin typeface="Book Antiqua" pitchFamily="18" charset="0"/>
              </a:rPr>
              <a:t>ОПЦІЯ 2.5. «Житлово-комунальне господарство» </a:t>
            </a:r>
            <a:br>
              <a:rPr lang="uk-UA" sz="2000" dirty="0" smtClean="0">
                <a:latin typeface="Book Antiqua" pitchFamily="18" charset="0"/>
              </a:rPr>
            </a:br>
            <a:endParaRPr lang="ru-RU" sz="2000" dirty="0">
              <a:latin typeface="Book Antiqua" pitchFamily="18" charset="0"/>
            </a:endParaRPr>
          </a:p>
        </p:txBody>
      </p:sp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0" y="1071546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lang="uk-UA" sz="1400" dirty="0">
                <a:solidFill>
                  <a:srgbClr val="FF0000"/>
                </a:solidFill>
                <a:latin typeface="Book Antiqua" pitchFamily="18" charset="0"/>
              </a:rPr>
              <a:t>Догляд та утримання зелених зон населених пунктів :</a:t>
            </a:r>
            <a:endParaRPr lang="ru-RU" sz="1400" dirty="0">
              <a:solidFill>
                <a:srgbClr val="FF0000"/>
              </a:solidFill>
              <a:latin typeface="Book Antiqua" pitchFamily="18" charset="0"/>
            </a:endParaRPr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0" y="1340768"/>
          <a:ext cx="9144000" cy="5517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Autofit/>
          </a:bodyPr>
          <a:lstStyle/>
          <a:p>
            <a:pPr algn="ctr"/>
            <a:r>
              <a:rPr lang="uk-UA" sz="2000" dirty="0" smtClean="0">
                <a:latin typeface="Book Antiqua" pitchFamily="18" charset="0"/>
              </a:rPr>
              <a:t>ОПЦІЯ 2.5. «Житлово-комунальне господарство» </a:t>
            </a:r>
            <a:br>
              <a:rPr lang="uk-UA" sz="2000" dirty="0" smtClean="0">
                <a:latin typeface="Book Antiqua" pitchFamily="18" charset="0"/>
              </a:rPr>
            </a:br>
            <a:endParaRPr lang="ru-RU" sz="2000" dirty="0">
              <a:latin typeface="Book Antiqua" pitchFamily="18" charset="0"/>
            </a:endParaRPr>
          </a:p>
        </p:txBody>
      </p:sp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0" y="1071546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lang="uk-UA" sz="1400" dirty="0">
                <a:solidFill>
                  <a:srgbClr val="FF0000"/>
                </a:solidFill>
                <a:latin typeface="Book Antiqua" pitchFamily="18" charset="0"/>
              </a:rPr>
              <a:t>Утримання та розвиток інфраструктури </a:t>
            </a:r>
            <a:r>
              <a:rPr lang="uk-UA" sz="1400" dirty="0" smtClean="0">
                <a:solidFill>
                  <a:srgbClr val="FF0000"/>
                </a:solidFill>
                <a:latin typeface="Book Antiqua" pitchFamily="18" charset="0"/>
              </a:rPr>
              <a:t>доріг (капітальні та поточні ремонти дорожнього покриття)</a:t>
            </a:r>
            <a:endParaRPr lang="ru-RU" sz="1400" dirty="0">
              <a:solidFill>
                <a:srgbClr val="FF0000"/>
              </a:solidFill>
              <a:latin typeface="Book Antiqua" pitchFamily="18" charset="0"/>
            </a:endParaRPr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0" y="1428736"/>
          <a:ext cx="9144000" cy="5429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Autofit/>
          </a:bodyPr>
          <a:lstStyle/>
          <a:p>
            <a:pPr algn="ctr"/>
            <a:r>
              <a:rPr lang="uk-UA" sz="2000" dirty="0" smtClean="0">
                <a:latin typeface="Book Antiqua" pitchFamily="18" charset="0"/>
              </a:rPr>
              <a:t>ОПЦІЯ 2.5. «Житлово-комунальне господарство» </a:t>
            </a:r>
            <a:br>
              <a:rPr lang="uk-UA" sz="2000" dirty="0" smtClean="0">
                <a:latin typeface="Book Antiqua" pitchFamily="18" charset="0"/>
              </a:rPr>
            </a:br>
            <a:endParaRPr lang="ru-RU" sz="2000" dirty="0">
              <a:latin typeface="Book Antiqua" pitchFamily="18" charset="0"/>
            </a:endParaRPr>
          </a:p>
        </p:txBody>
      </p:sp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0" y="1071546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lang="uk-UA" sz="1400" dirty="0">
                <a:solidFill>
                  <a:srgbClr val="FF0000"/>
                </a:solidFill>
                <a:latin typeface="Book Antiqua" pitchFamily="18" charset="0"/>
              </a:rPr>
              <a:t>Проведення капітальних та поточних ремонтів житлового фонду комунальної власності (покрівлі, внутрішньо будинкові мережі)</a:t>
            </a:r>
            <a:endParaRPr lang="ru-RU" sz="1400" dirty="0">
              <a:solidFill>
                <a:srgbClr val="FF0000"/>
              </a:solidFill>
              <a:latin typeface="Book Antiqua" pitchFamily="18" charset="0"/>
            </a:endParaRPr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0" y="1484784"/>
          <a:ext cx="9144000" cy="53732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Autofit/>
          </a:bodyPr>
          <a:lstStyle/>
          <a:p>
            <a:pPr algn="ctr"/>
            <a:r>
              <a:rPr lang="uk-UA" sz="2000" dirty="0" smtClean="0">
                <a:latin typeface="Book Antiqua" pitchFamily="18" charset="0"/>
              </a:rPr>
              <a:t>ОПЦІЯ 2.5. «Житлово-комунальне господарство» </a:t>
            </a:r>
            <a:br>
              <a:rPr lang="uk-UA" sz="2000" dirty="0" smtClean="0">
                <a:latin typeface="Book Antiqua" pitchFamily="18" charset="0"/>
              </a:rPr>
            </a:br>
            <a:endParaRPr lang="ru-RU" sz="2000" dirty="0">
              <a:latin typeface="Book Antiqua" pitchFamily="18" charset="0"/>
            </a:endParaRPr>
          </a:p>
        </p:txBody>
      </p:sp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0" y="1071546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lang="uk-UA" sz="1400" dirty="0">
                <a:solidFill>
                  <a:srgbClr val="FF0000"/>
                </a:solidFill>
                <a:latin typeface="Book Antiqua" pitchFamily="18" charset="0"/>
              </a:rPr>
              <a:t>Проведення капітальних та поточних ремонтів житлового фонду комунальної власності (покрівлі, внутрішньо будинкові мережі)</a:t>
            </a:r>
            <a:endParaRPr lang="ru-RU" sz="1400" dirty="0">
              <a:solidFill>
                <a:srgbClr val="FF0000"/>
              </a:solidFill>
              <a:latin typeface="Book Antiqua" pitchFamily="18" charset="0"/>
            </a:endParaRPr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0" y="1556792"/>
          <a:ext cx="9144000" cy="53012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Autofit/>
          </a:bodyPr>
          <a:lstStyle/>
          <a:p>
            <a:pPr algn="ctr"/>
            <a:r>
              <a:rPr lang="uk-UA" sz="2000" dirty="0" smtClean="0">
                <a:latin typeface="Book Antiqua" pitchFamily="18" charset="0"/>
              </a:rPr>
              <a:t>ОПЦІЯ 2.5. «Житлово-комунальне господарство» </a:t>
            </a:r>
            <a:br>
              <a:rPr lang="uk-UA" sz="2000" dirty="0" smtClean="0">
                <a:latin typeface="Book Antiqua" pitchFamily="18" charset="0"/>
              </a:rPr>
            </a:br>
            <a:endParaRPr lang="ru-RU" sz="2000" dirty="0">
              <a:latin typeface="Book Antiqua" pitchFamily="18" charset="0"/>
            </a:endParaRPr>
          </a:p>
        </p:txBody>
      </p:sp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0" y="1071546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lang="uk-UA" sz="1400" dirty="0">
                <a:solidFill>
                  <a:srgbClr val="FF0000"/>
                </a:solidFill>
                <a:latin typeface="Book Antiqua" pitchFamily="18" charset="0"/>
              </a:rPr>
              <a:t>Ліфтове господарство</a:t>
            </a:r>
            <a:endParaRPr lang="ru-RU" sz="1400" dirty="0">
              <a:solidFill>
                <a:srgbClr val="FF0000"/>
              </a:solidFill>
              <a:latin typeface="Book Antiqua" pitchFamily="18" charset="0"/>
            </a:endParaRPr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0" y="1357298"/>
          <a:ext cx="4500594" cy="2905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Диаграмма 4"/>
          <p:cNvGraphicFramePr/>
          <p:nvPr/>
        </p:nvGraphicFramePr>
        <p:xfrm>
          <a:off x="4643438" y="3357562"/>
          <a:ext cx="4243380" cy="3133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Autofit/>
          </a:bodyPr>
          <a:lstStyle/>
          <a:p>
            <a:pPr algn="ctr"/>
            <a:r>
              <a:rPr lang="uk-UA" sz="2000" dirty="0" smtClean="0">
                <a:latin typeface="Book Antiqua" pitchFamily="18" charset="0"/>
              </a:rPr>
              <a:t>ОПЦІЯ 2.5. «Житлово-комунальне господарство» </a:t>
            </a:r>
            <a:br>
              <a:rPr lang="uk-UA" sz="2000" dirty="0" smtClean="0">
                <a:latin typeface="Book Antiqua" pitchFamily="18" charset="0"/>
              </a:rPr>
            </a:br>
            <a:endParaRPr lang="ru-RU" sz="2000" dirty="0">
              <a:latin typeface="Book Antiqua" pitchFamily="18" charset="0"/>
            </a:endParaRPr>
          </a:p>
        </p:txBody>
      </p:sp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0" y="1071546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lang="uk-UA" sz="1400" dirty="0" smtClean="0">
                <a:solidFill>
                  <a:srgbClr val="FF0000"/>
                </a:solidFill>
                <a:latin typeface="Book Antiqua" pitchFamily="18" charset="0"/>
              </a:rPr>
              <a:t>ІНШІ ВИДАТКИ</a:t>
            </a:r>
            <a:endParaRPr lang="ru-RU" sz="1400" dirty="0">
              <a:solidFill>
                <a:srgbClr val="FF0000"/>
              </a:solidFill>
              <a:latin typeface="Book Antiqua" pitchFamily="18" charset="0"/>
            </a:endParaRPr>
          </a:p>
        </p:txBody>
      </p:sp>
      <p:graphicFrame>
        <p:nvGraphicFramePr>
          <p:cNvPr id="7" name="Диаграмма 6"/>
          <p:cNvGraphicFramePr/>
          <p:nvPr/>
        </p:nvGraphicFramePr>
        <p:xfrm>
          <a:off x="0" y="1428736"/>
          <a:ext cx="4500562" cy="39290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Диаграмма 7"/>
          <p:cNvGraphicFramePr/>
          <p:nvPr/>
        </p:nvGraphicFramePr>
        <p:xfrm>
          <a:off x="4786314" y="2428868"/>
          <a:ext cx="4357686" cy="4000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Autofit/>
          </a:bodyPr>
          <a:lstStyle/>
          <a:p>
            <a:pPr algn="ctr"/>
            <a:r>
              <a:rPr lang="uk-UA" sz="2000" dirty="0" smtClean="0">
                <a:latin typeface="Book Antiqua" pitchFamily="18" charset="0"/>
              </a:rPr>
              <a:t>ОПЦІЯ 2.5. «Житлово-комунальне господарство» </a:t>
            </a:r>
            <a:br>
              <a:rPr lang="uk-UA" sz="2000" dirty="0" smtClean="0">
                <a:latin typeface="Book Antiqua" pitchFamily="18" charset="0"/>
              </a:rPr>
            </a:br>
            <a:endParaRPr lang="ru-RU" sz="2000" dirty="0">
              <a:latin typeface="Book Antiqua" pitchFamily="18" charset="0"/>
            </a:endParaRPr>
          </a:p>
        </p:txBody>
      </p:sp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0" y="1071546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lang="uk-UA" sz="1400" dirty="0" smtClean="0">
                <a:solidFill>
                  <a:srgbClr val="FF0000"/>
                </a:solidFill>
                <a:latin typeface="Book Antiqua" pitchFamily="18" charset="0"/>
              </a:rPr>
              <a:t>ІНШІ ВИДАТКИ</a:t>
            </a:r>
            <a:endParaRPr lang="ru-RU" sz="1400" dirty="0">
              <a:solidFill>
                <a:srgbClr val="FF0000"/>
              </a:solidFill>
              <a:latin typeface="Book Antiqua" pitchFamily="18" charset="0"/>
            </a:endParaRPr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428596" y="1714488"/>
          <a:ext cx="3857652" cy="29289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Диаграмма 8"/>
          <p:cNvGraphicFramePr/>
          <p:nvPr/>
        </p:nvGraphicFramePr>
        <p:xfrm>
          <a:off x="4214810" y="3286124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Autofit/>
          </a:bodyPr>
          <a:lstStyle/>
          <a:p>
            <a:pPr algn="ctr"/>
            <a:r>
              <a:rPr lang="uk-UA" sz="2000" dirty="0" smtClean="0">
                <a:latin typeface="Book Antiqua" pitchFamily="18" charset="0"/>
              </a:rPr>
              <a:t>ОПЦІЯ 2.5. «Житлово-комунальне господарство» </a:t>
            </a:r>
            <a:br>
              <a:rPr lang="uk-UA" sz="2000" dirty="0" smtClean="0">
                <a:latin typeface="Book Antiqua" pitchFamily="18" charset="0"/>
              </a:rPr>
            </a:br>
            <a:endParaRPr lang="ru-RU" sz="2000" dirty="0">
              <a:latin typeface="Book Antiqua" pitchFamily="18" charset="0"/>
            </a:endParaRPr>
          </a:p>
        </p:txBody>
      </p:sp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0" y="1071546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lang="uk-UA" sz="1400" dirty="0" smtClean="0">
                <a:solidFill>
                  <a:srgbClr val="FF0000"/>
                </a:solidFill>
                <a:latin typeface="Book Antiqua" pitchFamily="18" charset="0"/>
              </a:rPr>
              <a:t>ІНШІ ВИДАТКИ</a:t>
            </a:r>
            <a:endParaRPr lang="ru-RU" sz="1400" dirty="0">
              <a:solidFill>
                <a:srgbClr val="FF0000"/>
              </a:solidFill>
              <a:latin typeface="Book Antiqua" pitchFamily="18" charset="0"/>
            </a:endParaRPr>
          </a:p>
        </p:txBody>
      </p:sp>
      <p:graphicFrame>
        <p:nvGraphicFramePr>
          <p:cNvPr id="7" name="Диаграмма 6"/>
          <p:cNvGraphicFramePr/>
          <p:nvPr/>
        </p:nvGraphicFramePr>
        <p:xfrm>
          <a:off x="1695450" y="1676400"/>
          <a:ext cx="6620966" cy="46329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1"/>
          <p:cNvSpPr txBox="1">
            <a:spLocks/>
          </p:cNvSpPr>
          <p:nvPr/>
        </p:nvSpPr>
        <p:spPr>
          <a:xfrm>
            <a:off x="571472" y="0"/>
            <a:ext cx="8229600" cy="1143000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2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Book Antiqua" pitchFamily="18" charset="0"/>
                <a:ea typeface="+mj-ea"/>
                <a:cs typeface="+mj-cs"/>
              </a:rPr>
              <a:t>ОПЦІЯ 2.2. «Державне управління» (вибірково)</a:t>
            </a:r>
          </a:p>
        </p:txBody>
      </p:sp>
      <p:pic>
        <p:nvPicPr>
          <p:cNvPr id="1028" name="Picture 4" descr="D:\Текущие\Grants\Британия 2018-2019\2 этап\14.11.2018\картинки\1527229519156826952.jpg"/>
          <p:cNvPicPr>
            <a:picLocks noChangeAspect="1" noChangeArrowheads="1"/>
          </p:cNvPicPr>
          <p:nvPr/>
        </p:nvPicPr>
        <p:blipFill>
          <a:blip r:embed="rId2" cstate="print"/>
          <a:srcRect t="11284" r="3333" b="11605"/>
          <a:stretch>
            <a:fillRect/>
          </a:stretch>
        </p:blipFill>
        <p:spPr bwMode="auto">
          <a:xfrm>
            <a:off x="142844" y="2928934"/>
            <a:ext cx="4143372" cy="2928958"/>
          </a:xfrm>
          <a:prstGeom prst="rect">
            <a:avLst/>
          </a:prstGeom>
          <a:noFill/>
        </p:spPr>
      </p:pic>
      <p:pic>
        <p:nvPicPr>
          <p:cNvPr id="1031" name="Picture 7" descr="D:\Текущие\Grants\Британия 2018-2019\2 этап\14.11.2018\картинки\original.jpg"/>
          <p:cNvPicPr>
            <a:picLocks noChangeAspect="1" noChangeArrowheads="1"/>
          </p:cNvPicPr>
          <p:nvPr/>
        </p:nvPicPr>
        <p:blipFill>
          <a:blip r:embed="rId3" cstate="print"/>
          <a:srcRect l="4948" b="-435"/>
          <a:stretch>
            <a:fillRect/>
          </a:stretch>
        </p:blipFill>
        <p:spPr bwMode="auto">
          <a:xfrm>
            <a:off x="5000628" y="1214422"/>
            <a:ext cx="3500430" cy="3692257"/>
          </a:xfrm>
          <a:prstGeom prst="rect">
            <a:avLst/>
          </a:prstGeom>
          <a:noFill/>
        </p:spPr>
      </p:pic>
      <p:sp>
        <p:nvSpPr>
          <p:cNvPr id="12" name="Rectangle 1"/>
          <p:cNvSpPr>
            <a:spLocks noChangeArrowheads="1"/>
          </p:cNvSpPr>
          <p:nvPr/>
        </p:nvSpPr>
        <p:spPr bwMode="auto">
          <a:xfrm>
            <a:off x="214282" y="2122222"/>
            <a:ext cx="3714776" cy="877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b="1" i="0" u="none" strike="noStrike" cap="none" normalizeH="0" baseline="0" dirty="0" smtClean="0">
                <a:ln>
                  <a:noFill/>
                </a:ln>
                <a:effectLst/>
                <a:latin typeface="Book Antiqua" pitchFamily="18" charset="0"/>
                <a:cs typeface="Arial" pitchFamily="34" charset="0"/>
              </a:rPr>
              <a:t>Річні витрати на утримання в 2017р -</a:t>
            </a:r>
            <a:r>
              <a:rPr kumimoji="0" lang="uk-UA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Book Antiqua" pitchFamily="18" charset="0"/>
                <a:cs typeface="Arial" pitchFamily="34" charset="0"/>
              </a:rPr>
              <a:t>264,9 </a:t>
            </a:r>
            <a:r>
              <a:rPr kumimoji="0" lang="uk-UA" b="1" i="0" u="none" strike="noStrike" cap="none" normalizeH="0" baseline="0" dirty="0" smtClean="0">
                <a:ln>
                  <a:noFill/>
                </a:ln>
                <a:effectLst/>
                <a:latin typeface="Book Antiqua" pitchFamily="18" charset="0"/>
                <a:cs typeface="Arial" pitchFamily="34" charset="0"/>
              </a:rPr>
              <a:t>тис. грн. </a:t>
            </a:r>
            <a:endParaRPr kumimoji="0" lang="ru-RU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5000628" y="4836865"/>
            <a:ext cx="3714776" cy="877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b="1" i="0" u="none" strike="noStrike" cap="none" normalizeH="0" baseline="0" dirty="0" smtClean="0">
                <a:ln>
                  <a:noFill/>
                </a:ln>
                <a:effectLst/>
                <a:latin typeface="Book Antiqua" pitchFamily="18" charset="0"/>
                <a:cs typeface="Arial" pitchFamily="34" charset="0"/>
              </a:rPr>
              <a:t>Річні витрати на утримання в 2017р -</a:t>
            </a:r>
            <a:r>
              <a:rPr kumimoji="0" lang="uk-UA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Book Antiqua" pitchFamily="18" charset="0"/>
                <a:cs typeface="Arial" pitchFamily="34" charset="0"/>
              </a:rPr>
              <a:t>76,9 </a:t>
            </a:r>
            <a:r>
              <a:rPr kumimoji="0" lang="uk-UA" b="1" i="0" u="none" strike="noStrike" cap="none" normalizeH="0" baseline="0" dirty="0" smtClean="0">
                <a:ln>
                  <a:noFill/>
                </a:ln>
                <a:effectLst/>
                <a:latin typeface="Book Antiqua" pitchFamily="18" charset="0"/>
                <a:cs typeface="Arial" pitchFamily="34" charset="0"/>
              </a:rPr>
              <a:t>тис. грн. </a:t>
            </a:r>
            <a:endParaRPr kumimoji="0" lang="ru-RU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Autofit/>
          </a:bodyPr>
          <a:lstStyle/>
          <a:p>
            <a:pPr algn="ctr"/>
            <a:r>
              <a:rPr lang="uk-UA" sz="2000" dirty="0" smtClean="0">
                <a:latin typeface="Book Antiqua" pitchFamily="18" charset="0"/>
              </a:rPr>
              <a:t>ОПЦІЯ 2.5. «Житлово-комунальне господарство»</a:t>
            </a:r>
            <a:br>
              <a:rPr lang="uk-UA" sz="2000" dirty="0" smtClean="0">
                <a:latin typeface="Book Antiqua" pitchFamily="18" charset="0"/>
              </a:rPr>
            </a:br>
            <a:r>
              <a:rPr lang="uk-UA" sz="2000" dirty="0" smtClean="0">
                <a:latin typeface="Book Antiqua" pitchFamily="18" charset="0"/>
              </a:rPr>
              <a:t>ОСНОВНІ ВИСНОВКИ</a:t>
            </a:r>
            <a:br>
              <a:rPr lang="uk-UA" sz="2000" dirty="0" smtClean="0">
                <a:latin typeface="Book Antiqua" pitchFamily="18" charset="0"/>
              </a:rPr>
            </a:br>
            <a:endParaRPr lang="ru-RU" sz="2000" dirty="0">
              <a:latin typeface="Book Antiqua" pitchFamily="18" charset="0"/>
            </a:endParaRPr>
          </a:p>
        </p:txBody>
      </p:sp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0" y="1071546"/>
            <a:ext cx="9144000" cy="5170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uk-UA" sz="1500" dirty="0" smtClean="0">
                <a:latin typeface="Book Antiqua" pitchFamily="18" charset="0"/>
              </a:rPr>
              <a:t>По </a:t>
            </a:r>
            <a:r>
              <a:rPr lang="uk-UA" sz="1500" dirty="0">
                <a:latin typeface="Book Antiqua" pitchFamily="18" charset="0"/>
              </a:rPr>
              <a:t>певних послугах визначених місцевих самоврядувань варто провести детальний аналіз економічної обґрунтованості </a:t>
            </a:r>
            <a:r>
              <a:rPr lang="uk-UA" sz="1500" dirty="0" smtClean="0">
                <a:latin typeface="Book Antiqua" pitchFamily="18" charset="0"/>
              </a:rPr>
              <a:t>ціни:</a:t>
            </a:r>
            <a:endParaRPr lang="ru-RU" sz="1500" dirty="0">
              <a:latin typeface="Book Antiqua" pitchFamily="18" charset="0"/>
            </a:endParaRPr>
          </a:p>
          <a:p>
            <a:pPr lvl="0"/>
            <a:endParaRPr lang="uk-UA" sz="1500" dirty="0" smtClean="0">
              <a:latin typeface="Book Antiqua" pitchFamily="18" charset="0"/>
            </a:endParaRPr>
          </a:p>
          <a:p>
            <a:pPr lvl="0"/>
            <a:r>
              <a:rPr lang="uk-UA" sz="1500" dirty="0" smtClean="0">
                <a:latin typeface="Book Antiqua" pitchFamily="18" charset="0"/>
              </a:rPr>
              <a:t>м</a:t>
            </a:r>
            <a:r>
              <a:rPr lang="uk-UA" sz="1500" dirty="0">
                <a:latin typeface="Book Antiqua" pitchFamily="18" charset="0"/>
              </a:rPr>
              <a:t>. Миколаїв  має  найдорожче утримання зелених зон міста, ціна 1 Га на рік перевищує навіть м. Київ. Ціна на капремонт 1 кв. м. покрівлі також пішла далеко вверх перевищуючі ціну на аналогічну послугу в м. Київ більше чим вдвічі. Така ж ситуація з вартістю експертного обстеження 1 ліфта та закупівлею </a:t>
            </a:r>
            <a:r>
              <a:rPr lang="uk-UA" sz="1500" dirty="0" err="1">
                <a:latin typeface="Book Antiqua" pitchFamily="18" charset="0"/>
              </a:rPr>
              <a:t>пісчано-сольвової</a:t>
            </a:r>
            <a:r>
              <a:rPr lang="uk-UA" sz="1500" dirty="0">
                <a:latin typeface="Book Antiqua" pitchFamily="18" charset="0"/>
              </a:rPr>
              <a:t> суміші.</a:t>
            </a:r>
            <a:endParaRPr lang="ru-RU" sz="1500" dirty="0">
              <a:latin typeface="Book Antiqua" pitchFamily="18" charset="0"/>
            </a:endParaRPr>
          </a:p>
          <a:p>
            <a:pPr lvl="0"/>
            <a:r>
              <a:rPr lang="uk-UA" sz="1500" dirty="0">
                <a:latin typeface="Book Antiqua" pitchFamily="18" charset="0"/>
              </a:rPr>
              <a:t>Найвища ціна капітального ремонту дороги виявлена в м. Одеса (хоча це місто і не в пулі досліджувальних громад). Перевищення середньої ціни в 3-4 рази має сумнівне обґрунтування.</a:t>
            </a:r>
            <a:endParaRPr lang="ru-RU" sz="1500" dirty="0">
              <a:latin typeface="Book Antiqua" pitchFamily="18" charset="0"/>
            </a:endParaRPr>
          </a:p>
          <a:p>
            <a:pPr lvl="0"/>
            <a:endParaRPr lang="uk-UA" sz="1500" dirty="0" smtClean="0">
              <a:latin typeface="Book Antiqua" pitchFamily="18" charset="0"/>
            </a:endParaRPr>
          </a:p>
          <a:p>
            <a:pPr lvl="0"/>
            <a:r>
              <a:rPr lang="uk-UA" sz="1500" dirty="0" smtClean="0">
                <a:latin typeface="Book Antiqua" pitchFamily="18" charset="0"/>
              </a:rPr>
              <a:t>М</a:t>
            </a:r>
            <a:r>
              <a:rPr lang="uk-UA" sz="1500" dirty="0">
                <a:latin typeface="Book Antiqua" pitchFamily="18" charset="0"/>
              </a:rPr>
              <a:t>. Херсон має найдорожчу вартість 1 п. м. капітального ремонту мережі холодного водопостачання та водовідведення, та незрозуміло високу вартість утримання 1 Га кладовища міста серед громад пулу дослідження.</a:t>
            </a:r>
            <a:endParaRPr lang="ru-RU" sz="1500" dirty="0">
              <a:latin typeface="Book Antiqua" pitchFamily="18" charset="0"/>
            </a:endParaRPr>
          </a:p>
          <a:p>
            <a:pPr lvl="0"/>
            <a:endParaRPr lang="uk-UA" sz="1500" dirty="0" smtClean="0">
              <a:latin typeface="Book Antiqua" pitchFamily="18" charset="0"/>
            </a:endParaRPr>
          </a:p>
          <a:p>
            <a:pPr lvl="0"/>
            <a:r>
              <a:rPr lang="uk-UA" sz="1500" dirty="0" err="1" smtClean="0">
                <a:latin typeface="Book Antiqua" pitchFamily="18" charset="0"/>
              </a:rPr>
              <a:t>Томаківська</a:t>
            </a:r>
            <a:r>
              <a:rPr lang="uk-UA" sz="1500" dirty="0" smtClean="0">
                <a:latin typeface="Book Antiqua" pitchFamily="18" charset="0"/>
              </a:rPr>
              <a:t> </a:t>
            </a:r>
            <a:r>
              <a:rPr lang="uk-UA" sz="1500" dirty="0">
                <a:latin typeface="Book Antiqua" pitchFamily="18" charset="0"/>
              </a:rPr>
              <a:t>ОТГ- має найкоштовніший (перевищення в кілька разів) ремонт 1 </a:t>
            </a:r>
            <a:r>
              <a:rPr lang="uk-UA" sz="1500" dirty="0" err="1">
                <a:latin typeface="Book Antiqua" pitchFamily="18" charset="0"/>
              </a:rPr>
              <a:t>п.м</a:t>
            </a:r>
            <a:r>
              <a:rPr lang="uk-UA" sz="1500" dirty="0">
                <a:latin typeface="Book Antiqua" pitchFamily="18" charset="0"/>
              </a:rPr>
              <a:t>. системи опалення.</a:t>
            </a:r>
            <a:endParaRPr lang="ru-RU" sz="1500" dirty="0">
              <a:latin typeface="Book Antiqua" pitchFamily="18" charset="0"/>
            </a:endParaRPr>
          </a:p>
          <a:p>
            <a:pPr lvl="0"/>
            <a:endParaRPr lang="uk-UA" sz="1500" dirty="0" smtClean="0">
              <a:latin typeface="Book Antiqua" pitchFamily="18" charset="0"/>
            </a:endParaRPr>
          </a:p>
          <a:p>
            <a:pPr lvl="0"/>
            <a:r>
              <a:rPr lang="uk-UA" sz="1500" dirty="0" smtClean="0">
                <a:latin typeface="Book Antiqua" pitchFamily="18" charset="0"/>
              </a:rPr>
              <a:t>М</a:t>
            </a:r>
            <a:r>
              <a:rPr lang="uk-UA" sz="1500" dirty="0">
                <a:latin typeface="Book Antiqua" pitchFamily="18" charset="0"/>
              </a:rPr>
              <a:t>. Дніпро має цікавий підхід до ціноутворення в сфері поводження з безпритульними тваринами. Вартість утилізації 1 трупа тварини – 4543 </a:t>
            </a:r>
            <a:r>
              <a:rPr lang="uk-UA" sz="1500" dirty="0" err="1">
                <a:latin typeface="Book Antiqua" pitchFamily="18" charset="0"/>
              </a:rPr>
              <a:t>грн</a:t>
            </a:r>
            <a:r>
              <a:rPr lang="uk-UA" sz="1500" dirty="0">
                <a:latin typeface="Book Antiqua" pitchFamily="18" charset="0"/>
              </a:rPr>
              <a:t>, стерилізації 2705 грн. - найдорожче серед громад, що закуповують аналогічні послуги. Але якщо порівняти з іншими «сумними» показниками, то виходить, що в м. Дніпро утилізувати 1 песика більш ніж в 2 рази дорожче, ніж захоронити людину, дорожче чим разом взяте перевезення та захоронення 1 людини. </a:t>
            </a:r>
            <a:endParaRPr lang="ru-RU" sz="1500" dirty="0">
              <a:latin typeface="Book Antiqua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Диаграмма 5"/>
          <p:cNvGraphicFramePr/>
          <p:nvPr/>
        </p:nvGraphicFramePr>
        <p:xfrm>
          <a:off x="500034" y="1071546"/>
          <a:ext cx="8358246" cy="52149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Заголовок 1"/>
          <p:cNvSpPr txBox="1">
            <a:spLocks/>
          </p:cNvSpPr>
          <p:nvPr/>
        </p:nvSpPr>
        <p:spPr>
          <a:xfrm>
            <a:off x="571472" y="0"/>
            <a:ext cx="8229600" cy="1143000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2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Book Antiqua" pitchFamily="18" charset="0"/>
                <a:ea typeface="+mj-ea"/>
                <a:cs typeface="+mj-cs"/>
              </a:rPr>
              <a:t>ОПЦІЯ 2.2. «Державне управління» (вибірково)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2500" b="1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Book Antiqua" pitchFamily="18" charset="0"/>
                <a:ea typeface="+mj-ea"/>
                <a:cs typeface="+mj-cs"/>
              </a:rPr>
              <a:t>Миколаїв</a:t>
            </a:r>
            <a:endParaRPr kumimoji="0" lang="ru-RU" sz="25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Book Antiqua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1"/>
          <p:cNvSpPr txBox="1">
            <a:spLocks/>
          </p:cNvSpPr>
          <p:nvPr/>
        </p:nvSpPr>
        <p:spPr>
          <a:xfrm>
            <a:off x="571472" y="0"/>
            <a:ext cx="8229600" cy="1143000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2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Book Antiqua" pitchFamily="18" charset="0"/>
                <a:ea typeface="+mj-ea"/>
                <a:cs typeface="+mj-cs"/>
              </a:rPr>
              <a:t>ОПЦІЯ 2.2. «Державне управління» (вибірково)</a:t>
            </a:r>
            <a:endParaRPr kumimoji="0" lang="ru-RU" sz="2500" b="1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Book Antiqua" pitchFamily="18" charset="0"/>
              <a:ea typeface="+mj-ea"/>
              <a:cs typeface="+mj-cs"/>
            </a:endParaRPr>
          </a:p>
          <a:p>
            <a:pPr lvl="0" algn="ctr">
              <a:spcBef>
                <a:spcPct val="0"/>
              </a:spcBef>
            </a:pPr>
            <a:r>
              <a:rPr lang="uk-UA" sz="25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Book Antiqua" pitchFamily="18" charset="0"/>
              </a:rPr>
              <a:t>Миколаївська область</a:t>
            </a:r>
            <a:endParaRPr kumimoji="0" lang="ru-RU" sz="250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Book Antiqua" pitchFamily="18" charset="0"/>
              <a:ea typeface="+mj-ea"/>
              <a:cs typeface="+mj-cs"/>
            </a:endParaRPr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142844" y="1285860"/>
          <a:ext cx="5581284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Диаграмма 4"/>
          <p:cNvGraphicFramePr/>
          <p:nvPr/>
        </p:nvGraphicFramePr>
        <p:xfrm>
          <a:off x="2771800" y="3929066"/>
          <a:ext cx="6229324" cy="29289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6228184" y="1836469"/>
            <a:ext cx="2558658" cy="877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Book Antiqua" pitchFamily="18" charset="0"/>
                <a:cs typeface="Arial" pitchFamily="34" charset="0"/>
              </a:rPr>
              <a:t>Воскресенська ОТГ – </a:t>
            </a:r>
            <a:r>
              <a:rPr kumimoji="0" lang="uk-UA" sz="1200" b="1" i="0" u="none" strike="noStrike" cap="none" normalizeH="0" baseline="0" dirty="0" smtClean="0">
                <a:ln>
                  <a:noFill/>
                </a:ln>
                <a:effectLst/>
                <a:latin typeface="Book Antiqua" pitchFamily="18" charset="0"/>
                <a:cs typeface="Arial" pitchFamily="34" charset="0"/>
              </a:rPr>
              <a:t>річні витрати на 2017р -114,47 тис. грн. </a:t>
            </a:r>
            <a:endParaRPr kumimoji="0" lang="ru-RU" sz="24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1"/>
          <p:cNvSpPr txBox="1">
            <a:spLocks/>
          </p:cNvSpPr>
          <p:nvPr/>
        </p:nvSpPr>
        <p:spPr>
          <a:xfrm>
            <a:off x="571472" y="0"/>
            <a:ext cx="8229600" cy="1143000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2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Book Antiqua" pitchFamily="18" charset="0"/>
                <a:ea typeface="+mj-ea"/>
                <a:cs typeface="+mj-cs"/>
              </a:rPr>
              <a:t>ОПЦІЯ 2.2. «Державне управління» (вибірково)</a:t>
            </a:r>
            <a:endParaRPr kumimoji="0" lang="ru-RU" sz="2500" b="1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Book Antiqua" pitchFamily="18" charset="0"/>
              <a:ea typeface="+mj-ea"/>
              <a:cs typeface="+mj-cs"/>
            </a:endParaRPr>
          </a:p>
          <a:p>
            <a:pPr lvl="0" algn="ctr">
              <a:spcBef>
                <a:spcPct val="0"/>
              </a:spcBef>
            </a:pPr>
            <a:r>
              <a:rPr lang="uk-UA" sz="25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Book Antiqua" pitchFamily="18" charset="0"/>
              </a:rPr>
              <a:t>Миколаївська область</a:t>
            </a:r>
            <a:endParaRPr kumimoji="0" lang="ru-RU" sz="250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Book Antiqua" pitchFamily="18" charset="0"/>
              <a:ea typeface="+mj-ea"/>
              <a:cs typeface="+mj-cs"/>
            </a:endParaRPr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611560" y="1124744"/>
          <a:ext cx="8532440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Autofit/>
          </a:bodyPr>
          <a:lstStyle/>
          <a:p>
            <a:pPr algn="ctr"/>
            <a:r>
              <a:rPr lang="uk-UA" sz="2500" dirty="0" smtClean="0">
                <a:latin typeface="Book Antiqua" pitchFamily="18" charset="0"/>
              </a:rPr>
              <a:t>ОПЦІЯ 2.2. «Державне управління» ВИСНОВКИ</a:t>
            </a:r>
            <a:endParaRPr lang="ru-RU" sz="2500" dirty="0">
              <a:latin typeface="Book Antiqua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67544" y="1340768"/>
            <a:ext cx="4286280" cy="51090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228600" marR="0" lvl="0" indent="-2286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lang="uk-UA" sz="1500" b="1" dirty="0" smtClean="0">
                <a:solidFill>
                  <a:srgbClr val="FF0000"/>
                </a:solidFill>
                <a:latin typeface="Book Antiqua" pitchFamily="18" charset="0"/>
                <a:cs typeface="Arial" pitchFamily="34" charset="0"/>
              </a:rPr>
              <a:t>Недостовірність даних ЗПБП  за 2017р. </a:t>
            </a:r>
          </a:p>
          <a:p>
            <a:pPr marL="228600" lvl="0" indent="-228600" fontAlgn="base">
              <a:spcBef>
                <a:spcPct val="0"/>
              </a:spcBef>
              <a:spcAft>
                <a:spcPct val="0"/>
              </a:spcAft>
            </a:pPr>
            <a:endParaRPr lang="uk-UA" sz="1500" dirty="0" smtClean="0">
              <a:latin typeface="Book Antiqua" pitchFamily="18" charset="0"/>
            </a:endParaRPr>
          </a:p>
          <a:p>
            <a:pPr marL="228600" lvl="0" indent="-228600" fontAlgn="base">
              <a:spcBef>
                <a:spcPct val="0"/>
              </a:spcBef>
              <a:spcAft>
                <a:spcPct val="0"/>
              </a:spcAft>
            </a:pPr>
            <a:endParaRPr lang="uk-UA" sz="1500" dirty="0" smtClean="0">
              <a:latin typeface="Book Antiqua" pitchFamily="18" charset="0"/>
            </a:endParaRPr>
          </a:p>
          <a:p>
            <a:pPr marL="228600" lvl="0" indent="-228600" fontAlgn="base">
              <a:spcBef>
                <a:spcPct val="0"/>
              </a:spcBef>
              <a:spcAft>
                <a:spcPct val="0"/>
              </a:spcAft>
            </a:pPr>
            <a:r>
              <a:rPr lang="uk-UA" sz="1500" dirty="0" smtClean="0">
                <a:latin typeface="Book Antiqua" pitchFamily="18" charset="0"/>
              </a:rPr>
              <a:t>Управління архбудконтролю (Миколаїв):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uk-UA" sz="1500" dirty="0" smtClean="0">
                <a:latin typeface="Book Antiqua" pitchFamily="18" charset="0"/>
              </a:rPr>
              <a:t> - кількість </a:t>
            </a:r>
            <a:r>
              <a:rPr lang="uk-UA" sz="1500" dirty="0">
                <a:latin typeface="Book Antiqua" pitchFamily="18" charset="0"/>
              </a:rPr>
              <a:t>виконаних звернень, листів на 1 працівника» </a:t>
            </a:r>
            <a:r>
              <a:rPr lang="uk-UA" sz="1500" dirty="0" smtClean="0">
                <a:latin typeface="Book Antiqua" pitchFamily="18" charset="0"/>
              </a:rPr>
              <a:t>-280/на </a:t>
            </a:r>
            <a:r>
              <a:rPr lang="uk-UA" sz="1500" dirty="0">
                <a:latin typeface="Book Antiqua" pitchFamily="18" charset="0"/>
              </a:rPr>
              <a:t>особу, </a:t>
            </a:r>
            <a:endParaRPr lang="uk-UA" sz="1500" dirty="0" smtClean="0">
              <a:latin typeface="Book Antiqua" pitchFamily="18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uk-UA" sz="1500" dirty="0" smtClean="0">
              <a:latin typeface="Book Antiqua" pitchFamily="18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uk-UA" sz="1500" dirty="0" smtClean="0">
                <a:latin typeface="Book Antiqua" pitchFamily="18" charset="0"/>
              </a:rPr>
              <a:t>кількість </a:t>
            </a:r>
            <a:r>
              <a:rPr lang="uk-UA" sz="1500" dirty="0">
                <a:latin typeface="Book Antiqua" pitchFamily="18" charset="0"/>
              </a:rPr>
              <a:t>прийнятих НПА на 1 працівника – 60/особу. </a:t>
            </a:r>
            <a:endParaRPr lang="uk-UA" sz="1500" dirty="0" smtClean="0">
              <a:latin typeface="Book Antiqua" pitchFamily="18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uk-UA" sz="1500" dirty="0" smtClean="0">
                <a:latin typeface="Book Antiqua" pitchFamily="18" charset="0"/>
              </a:rPr>
              <a:t>Тобто щоденно </a:t>
            </a:r>
            <a:r>
              <a:rPr lang="uk-UA" sz="1500" dirty="0">
                <a:latin typeface="Book Antiqua" pitchFamily="18" charset="0"/>
              </a:rPr>
              <a:t>кожен працівник </a:t>
            </a:r>
            <a:r>
              <a:rPr lang="uk-UA" sz="1500" dirty="0" smtClean="0">
                <a:latin typeface="Book Antiqua" pitchFamily="18" charset="0"/>
              </a:rPr>
              <a:t>виконував 1,3 </a:t>
            </a:r>
            <a:r>
              <a:rPr lang="uk-UA" sz="1500" dirty="0">
                <a:latin typeface="Book Antiqua" pitchFamily="18" charset="0"/>
              </a:rPr>
              <a:t>звернення громадян, а кожні 4 дні </a:t>
            </a:r>
            <a:r>
              <a:rPr lang="uk-UA" sz="1500" dirty="0" err="1" smtClean="0">
                <a:latin typeface="Book Antiqua" pitchFamily="18" charset="0"/>
              </a:rPr>
              <a:t>“приймав”</a:t>
            </a:r>
            <a:r>
              <a:rPr lang="uk-UA" sz="1500" dirty="0" smtClean="0">
                <a:latin typeface="Book Antiqua" pitchFamily="18" charset="0"/>
              </a:rPr>
              <a:t> </a:t>
            </a:r>
            <a:r>
              <a:rPr lang="uk-UA" sz="1500" dirty="0">
                <a:latin typeface="Book Antiqua" pitchFamily="18" charset="0"/>
              </a:rPr>
              <a:t>1 </a:t>
            </a:r>
            <a:r>
              <a:rPr lang="uk-UA" sz="1500" dirty="0" smtClean="0">
                <a:latin typeface="Book Antiqua" pitchFamily="18" charset="0"/>
              </a:rPr>
              <a:t>НПА. 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uk-UA" sz="1500" dirty="0" smtClean="0">
              <a:latin typeface="Book Antiqua" pitchFamily="18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uk-UA" sz="1500" dirty="0" smtClean="0">
              <a:latin typeface="Book Antiqua" pitchFamily="18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uk-UA" sz="1500" dirty="0" smtClean="0">
              <a:latin typeface="Book Antiqua" pitchFamily="18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uk-UA" sz="1500" dirty="0" smtClean="0">
                <a:latin typeface="Book Antiqua" pitchFamily="18" charset="0"/>
              </a:rPr>
              <a:t>Така </a:t>
            </a:r>
            <a:r>
              <a:rPr lang="uk-UA" sz="1500" dirty="0">
                <a:latin typeface="Book Antiqua" pitchFamily="18" charset="0"/>
              </a:rPr>
              <a:t>швидкодія малоймовірна</a:t>
            </a:r>
            <a:r>
              <a:rPr lang="uk-UA" sz="1500" dirty="0" smtClean="0">
                <a:latin typeface="Book Antiqua" pitchFamily="18" charset="0"/>
              </a:rPr>
              <a:t>.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uk-UA" sz="1400" dirty="0" smtClean="0">
              <a:latin typeface="Book Antiqua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uk-UA" sz="1500" dirty="0" smtClean="0">
              <a:latin typeface="Book Antiqua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uk-UA" sz="1500" dirty="0" smtClean="0">
              <a:latin typeface="Book Antiqua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uk-UA" sz="1500" dirty="0" smtClean="0">
              <a:latin typeface="Book Antiqua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 descr="D:\Текущие\Grants\Британия 2018-2019\2 этап\14.11.2018\картинки\thumbnail.jpg"/>
          <p:cNvPicPr>
            <a:picLocks noChangeAspect="1" noChangeArrowheads="1"/>
          </p:cNvPicPr>
          <p:nvPr/>
        </p:nvPicPr>
        <p:blipFill>
          <a:blip r:embed="rId2" cstate="print">
            <a:lum contrast="10000"/>
          </a:blip>
          <a:srcRect/>
          <a:stretch>
            <a:fillRect/>
          </a:stretch>
        </p:blipFill>
        <p:spPr bwMode="auto">
          <a:xfrm>
            <a:off x="5012058" y="1142984"/>
            <a:ext cx="3631908" cy="44291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727</TotalTime>
  <Words>2306</Words>
  <Application>Microsoft Office PowerPoint</Application>
  <PresentationFormat>Экран (4:3)</PresentationFormat>
  <Paragraphs>223</Paragraphs>
  <Slides>50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50</vt:i4>
      </vt:variant>
    </vt:vector>
  </HeadingPairs>
  <TitlesOfParts>
    <vt:vector size="51" baseType="lpstr">
      <vt:lpstr>Открытая</vt:lpstr>
      <vt:lpstr>Громадська оцінка ефективності бюджетних програм 2017р місцевих бюджетів</vt:lpstr>
      <vt:lpstr>Експертна група: </vt:lpstr>
      <vt:lpstr>Об’єкти аудиту.</vt:lpstr>
      <vt:lpstr>ОПЦІЯ 2.2 Оцінка ефективності бюджетних програм в відповідній галузі  </vt:lpstr>
      <vt:lpstr>Слайд 5</vt:lpstr>
      <vt:lpstr>Слайд 6</vt:lpstr>
      <vt:lpstr>Слайд 7</vt:lpstr>
      <vt:lpstr>Слайд 8</vt:lpstr>
      <vt:lpstr>ОПЦІЯ 2.2. «Державне управління» ВИСНОВКИ</vt:lpstr>
      <vt:lpstr>ОПЦІЯ 2.2. «Державне управління» ВИСНОВКИ</vt:lpstr>
      <vt:lpstr>ОПЦІЯ 2.3. «Освіта»  КПКВК 1010 «Дошкільна освіта»  КПКВК 1020 Надання загально середньої освіти..</vt:lpstr>
      <vt:lpstr>ОПЦІЯ 2.3. «Освіта»  КПКВК 1010 «Дошкільна освіта» загальні результати</vt:lpstr>
      <vt:lpstr>ОПЦІЯ 2.3. «Освіта»  КПКВК 1010 «Дошкільна освіта» по опціях: </vt:lpstr>
      <vt:lpstr>ОПЦІЯ 2.3. «Освіта»  КПКВК 1010 «Дошкільна освіта» по опціях: </vt:lpstr>
      <vt:lpstr>ОПЦІЯ 2.3. «Освіта»  КПКВК 1010 «Дошкільна освіта» по опціях: </vt:lpstr>
      <vt:lpstr>ОПЦІЯ 2.3. «Освіта»  КПКВК 1020 «Загально середня освіта» Загальні результати  </vt:lpstr>
      <vt:lpstr>ОПЦІЯ 2.3. «Освіта»  КПКВК 1020 «Загально середня освіта» по опціях </vt:lpstr>
      <vt:lpstr>ОПЦІЯ 2.3. «Освіта»  КПКВК 1020 «Загально середня освіта» по опціях </vt:lpstr>
      <vt:lpstr>ОПЦІЯ 2.3. «Освіта»  КПКВК 1020 «Загально середня освіта» по опціях </vt:lpstr>
      <vt:lpstr>ОПЦІЯ 2.3. «Освіта»  ОСНОВНІ ВИСНОВКИ</vt:lpstr>
      <vt:lpstr>ОПЦІЯ 2.3. «Освіта»  ОСНОВНІ ВИСНОВКИ</vt:lpstr>
      <vt:lpstr>ОПЦІЯ 2.3. «Освіта»  ОСНОВНІ ВИСНОВКИ</vt:lpstr>
      <vt:lpstr>ОПЦІЯ 2.4. «Охорона здоров’я»  Багатопрофільна медична допомога (звичайний стаціонар)  </vt:lpstr>
      <vt:lpstr>ОПЦІЯ 2.4. «Охорона здоров’я»  Багатопрофільна медична допомога (звичайний стаціонар)  </vt:lpstr>
      <vt:lpstr>ОПЦІЯ 2.4. «Охорона здоров’я»  Багатопрофільна медична допомога (звичайний стаціонар)  </vt:lpstr>
      <vt:lpstr>ОПЦІЯ 2.4. «Охорона здоров’я»  Багатопрофільна медична допомога (звичайний стаціонар)  </vt:lpstr>
      <vt:lpstr>ОПЦІЯ 2.4. «Охорона здоров’я»  Багатопрофільна медична допомога (звичайний стаціонар)  </vt:lpstr>
      <vt:lpstr>ОПЦІЯ 2.4. «Охорона здоров’я»  Багатопрофільна медична допомога (звичайний стаціонар)  </vt:lpstr>
      <vt:lpstr>ОПЦІЯ 2.4. «Охорона здоров’я»  Багатопрофільна медична допомога (звичайний стаціонар)  </vt:lpstr>
      <vt:lpstr>ОПЦІЯ 2.4. «Охорона здоров’я»  Первинна медична допомога</vt:lpstr>
      <vt:lpstr>ОПЦІЯ 2.4. «Охорона здоров’я»  Первинна медична допомога</vt:lpstr>
      <vt:lpstr>ОПЦІЯ 2.4. «Охорона здоров’я»  Первинна медична допомога</vt:lpstr>
      <vt:lpstr>ОПЦІЯ 2.4. «Охорона здоров’я»  Первинна медична допомога ОСНОВНІ ВИСНОВКИ</vt:lpstr>
      <vt:lpstr>ОПЦІЯ 2.4. «Охорона здоров’я»  Первинна медична допомога ОСНОВНІ ВИСНОВКИ</vt:lpstr>
      <vt:lpstr>ОПЦІЯ 2.4. «Охорона здоров’я»  Первинна медична допомога ОСНОВНІ ВИСНОВКИ </vt:lpstr>
      <vt:lpstr>ОПЦІЯ 2.4. «Охорона здоров’я»  Амбулаторно-поліклінічна допомога</vt:lpstr>
      <vt:lpstr>ОПЦІЯ 2.4. «Охорона здоров’я»  Амбулаторно-поліклінічна допомога</vt:lpstr>
      <vt:lpstr>ОПЦІЯ 2.4. «Охорона здоров’я»  Амбулаторно-поліклінічна допомога</vt:lpstr>
      <vt:lpstr>ОПЦІЯ 2.4. «Охорона здоров’я»  Амбулаторно-поліклінічна допомога</vt:lpstr>
      <vt:lpstr>ОПЦІЯ 2.4. «Охорона здоров’я»  Амбулаторно-поліклінічна допомога ОСНОВНІ ВИСНОВКИ</vt:lpstr>
      <vt:lpstr>ОПЦІЯ 2.5. «Житлово-комунальне господарство»  </vt:lpstr>
      <vt:lpstr>ОПЦІЯ 2.5. «Житлово-комунальне господарство»  </vt:lpstr>
      <vt:lpstr>ОПЦІЯ 2.5. «Житлово-комунальне господарство»  </vt:lpstr>
      <vt:lpstr>ОПЦІЯ 2.5. «Житлово-комунальне господарство»  </vt:lpstr>
      <vt:lpstr>ОПЦІЯ 2.5. «Житлово-комунальне господарство»  </vt:lpstr>
      <vt:lpstr>ОПЦІЯ 2.5. «Житлово-комунальне господарство»  </vt:lpstr>
      <vt:lpstr>ОПЦІЯ 2.5. «Житлово-комунальне господарство»  </vt:lpstr>
      <vt:lpstr>ОПЦІЯ 2.5. «Житлово-комунальне господарство»  </vt:lpstr>
      <vt:lpstr>ОПЦІЯ 2.5. «Житлово-комунальне господарство»  </vt:lpstr>
      <vt:lpstr>ОПЦІЯ 2.5. «Житлово-комунальне господарство» ОСНОВНІ ВИСНОВКИ 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Пользователь</cp:lastModifiedBy>
  <cp:revision>97</cp:revision>
  <dcterms:created xsi:type="dcterms:W3CDTF">2018-11-05T10:51:53Z</dcterms:created>
  <dcterms:modified xsi:type="dcterms:W3CDTF">2018-11-14T06:59:10Z</dcterms:modified>
</cp:coreProperties>
</file>